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Canva Sans Bold" panose="020B0604020202020204" charset="0"/>
      <p:regular r:id="rId33"/>
    </p:embeddedFont>
    <p:embeddedFont>
      <p:font typeface="Gliker SemiBold" panose="020B0604020202020204" charset="0"/>
      <p:regular r:id="rId34"/>
    </p:embeddedFont>
    <p:embeddedFont>
      <p:font typeface="Inter" panose="020B0604020202020204" charset="0"/>
      <p:regular r:id="rId35"/>
    </p:embeddedFont>
    <p:embeddedFont>
      <p:font typeface="Montserrat Bold" panose="020B0604020202020204" charset="0"/>
      <p:regular r:id="rId36"/>
    </p:embeddedFont>
    <p:embeddedFont>
      <p:font typeface="Montserrat Light Bold" panose="020B0604020202020204" charset="0"/>
      <p:regular r:id="rId37"/>
    </p:embeddedFont>
    <p:embeddedFont>
      <p:font typeface="Quicksand" panose="020B0604020202020204" charset="0"/>
      <p:regular r:id="rId38"/>
    </p:embeddedFont>
    <p:embeddedFont>
      <p:font typeface="Quicksand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30.svg"/><Relationship Id="rId7" Type="http://schemas.openxmlformats.org/officeDocument/2006/relationships/image" Target="../media/image40.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29.png"/><Relationship Id="rId16" Type="http://schemas.openxmlformats.org/officeDocument/2006/relationships/image" Target="../media/image53.sv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8.svg"/><Relationship Id="rId5" Type="http://schemas.openxmlformats.org/officeDocument/2006/relationships/image" Target="../media/image34.sv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png"/><Relationship Id="rId4" Type="http://schemas.openxmlformats.org/officeDocument/2006/relationships/image" Target="../media/image33.png"/><Relationship Id="rId9" Type="http://schemas.openxmlformats.org/officeDocument/2006/relationships/image" Target="../media/image44.svg"/><Relationship Id="rId1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30.svg"/><Relationship Id="rId7" Type="http://schemas.openxmlformats.org/officeDocument/2006/relationships/image" Target="../media/image48.svg"/><Relationship Id="rId12" Type="http://schemas.openxmlformats.org/officeDocument/2006/relationships/image" Target="../media/image5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3.svg"/><Relationship Id="rId5" Type="http://schemas.openxmlformats.org/officeDocument/2006/relationships/image" Target="../media/image44.svg"/><Relationship Id="rId15" Type="http://schemas.openxmlformats.org/officeDocument/2006/relationships/image" Target="../media/image5.pn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1.svg"/><Relationship Id="rId1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hyperlink" Target="https://pmd.github.io/latest/pmd_userdocs_installation.html#how-to-install-pmd-and-cpd"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080/InsuranceBazzar/PmdReport.jsp"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2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25.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hyperlink" Target="https://codepen.io/your-work" TargetMode="Externa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gif"/></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5.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CE34"/>
        </a:solidFill>
        <a:effectLst/>
      </p:bgPr>
    </p:bg>
    <p:spTree>
      <p:nvGrpSpPr>
        <p:cNvPr id="1" name=""/>
        <p:cNvGrpSpPr/>
        <p:nvPr/>
      </p:nvGrpSpPr>
      <p:grpSpPr>
        <a:xfrm>
          <a:off x="0" y="0"/>
          <a:ext cx="0" cy="0"/>
          <a:chOff x="0" y="0"/>
          <a:chExt cx="0" cy="0"/>
        </a:xfrm>
      </p:grpSpPr>
      <p:grpSp>
        <p:nvGrpSpPr>
          <p:cNvPr id="2" name="Group 2"/>
          <p:cNvGrpSpPr/>
          <p:nvPr/>
        </p:nvGrpSpPr>
        <p:grpSpPr>
          <a:xfrm>
            <a:off x="11825127" y="-290673"/>
            <a:ext cx="10868347" cy="1086834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EE2"/>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pic>
        <p:nvPicPr>
          <p:cNvPr id="5" name="Picture 5"/>
          <p:cNvPicPr>
            <a:picLocks noChangeAspect="1"/>
          </p:cNvPicPr>
          <p:nvPr/>
        </p:nvPicPr>
        <p:blipFill>
          <a:blip r:embed="rId2"/>
          <a:srcRect/>
          <a:stretch>
            <a:fillRect/>
          </a:stretch>
        </p:blipFill>
        <p:spPr>
          <a:xfrm>
            <a:off x="10806259" y="2774852"/>
            <a:ext cx="6595259" cy="6816805"/>
          </a:xfrm>
          <a:prstGeom prst="rect">
            <a:avLst/>
          </a:prstGeom>
        </p:spPr>
      </p:pic>
      <p:pic>
        <p:nvPicPr>
          <p:cNvPr id="6" name="Picture 6"/>
          <p:cNvPicPr>
            <a:picLocks noChangeAspect="1"/>
          </p:cNvPicPr>
          <p:nvPr/>
        </p:nvPicPr>
        <p:blipFill>
          <a:blip r:embed="rId3"/>
          <a:srcRect t="2556" b="2556"/>
          <a:stretch>
            <a:fillRect/>
          </a:stretch>
        </p:blipFill>
        <p:spPr>
          <a:xfrm>
            <a:off x="601807" y="480890"/>
            <a:ext cx="5383339" cy="1627248"/>
          </a:xfrm>
          <a:prstGeom prst="rect">
            <a:avLst/>
          </a:prstGeom>
        </p:spPr>
      </p:pic>
      <p:pic>
        <p:nvPicPr>
          <p:cNvPr id="7" name="Picture 7"/>
          <p:cNvPicPr>
            <a:picLocks noChangeAspect="1"/>
          </p:cNvPicPr>
          <p:nvPr/>
        </p:nvPicPr>
        <p:blipFill>
          <a:blip r:embed="rId4"/>
          <a:srcRect/>
          <a:stretch>
            <a:fillRect/>
          </a:stretch>
        </p:blipFill>
        <p:spPr>
          <a:xfrm>
            <a:off x="15043733" y="210419"/>
            <a:ext cx="1951371" cy="2168190"/>
          </a:xfrm>
          <a:prstGeom prst="rect">
            <a:avLst/>
          </a:prstGeom>
        </p:spPr>
      </p:pic>
      <p:pic>
        <p:nvPicPr>
          <p:cNvPr id="8" name="Picture 8"/>
          <p:cNvPicPr>
            <a:picLocks noChangeAspect="1"/>
          </p:cNvPicPr>
          <p:nvPr/>
        </p:nvPicPr>
        <p:blipFill>
          <a:blip r:embed="rId5"/>
          <a:srcRect/>
          <a:stretch>
            <a:fillRect/>
          </a:stretch>
        </p:blipFill>
        <p:spPr>
          <a:xfrm>
            <a:off x="7560314" y="7101572"/>
            <a:ext cx="3167372" cy="2818961"/>
          </a:xfrm>
          <a:prstGeom prst="rect">
            <a:avLst/>
          </a:prstGeom>
        </p:spPr>
      </p:pic>
      <p:sp>
        <p:nvSpPr>
          <p:cNvPr id="9" name="TextBox 9"/>
          <p:cNvSpPr txBox="1"/>
          <p:nvPr/>
        </p:nvSpPr>
        <p:spPr>
          <a:xfrm>
            <a:off x="741446" y="3130215"/>
            <a:ext cx="9028538" cy="3971357"/>
          </a:xfrm>
          <a:prstGeom prst="rect">
            <a:avLst/>
          </a:prstGeom>
        </p:spPr>
        <p:txBody>
          <a:bodyPr lIns="0" tIns="0" rIns="0" bIns="0" rtlCol="0" anchor="t">
            <a:spAutoFit/>
          </a:bodyPr>
          <a:lstStyle/>
          <a:p>
            <a:pPr algn="ctr">
              <a:lnSpc>
                <a:spcPts val="5281"/>
              </a:lnSpc>
            </a:pPr>
            <a:r>
              <a:rPr lang="en-US" sz="3772">
                <a:solidFill>
                  <a:srgbClr val="294885"/>
                </a:solidFill>
                <a:latin typeface="Canva Sans Bold"/>
              </a:rPr>
              <a:t>DIGITAL INTERNSHIP PROGRAM</a:t>
            </a:r>
          </a:p>
          <a:p>
            <a:pPr algn="ctr">
              <a:lnSpc>
                <a:spcPts val="5281"/>
              </a:lnSpc>
            </a:pPr>
            <a:endParaRPr lang="en-US" sz="3772">
              <a:solidFill>
                <a:srgbClr val="294885"/>
              </a:solidFill>
              <a:latin typeface="Canva Sans Bold"/>
            </a:endParaRPr>
          </a:p>
          <a:p>
            <a:pPr algn="ctr">
              <a:lnSpc>
                <a:spcPts val="5281"/>
              </a:lnSpc>
            </a:pPr>
            <a:r>
              <a:rPr lang="en-US" sz="3772">
                <a:solidFill>
                  <a:srgbClr val="294885"/>
                </a:solidFill>
                <a:latin typeface="Canva Sans Bold"/>
              </a:rPr>
              <a:t>PROJECT PRESENTATION </a:t>
            </a:r>
          </a:p>
          <a:p>
            <a:pPr algn="ctr">
              <a:lnSpc>
                <a:spcPts val="5281"/>
              </a:lnSpc>
            </a:pPr>
            <a:endParaRPr lang="en-US" sz="3772">
              <a:solidFill>
                <a:srgbClr val="294885"/>
              </a:solidFill>
              <a:latin typeface="Canva Sans Bold"/>
            </a:endParaRPr>
          </a:p>
          <a:p>
            <a:pPr algn="ctr">
              <a:lnSpc>
                <a:spcPts val="5281"/>
              </a:lnSpc>
            </a:pPr>
            <a:r>
              <a:rPr lang="en-US" sz="3772">
                <a:solidFill>
                  <a:srgbClr val="294885"/>
                </a:solidFill>
                <a:latin typeface="Canva Sans Bold"/>
              </a:rPr>
              <a:t>PROJECT NAME: INSURANCEBAZAR</a:t>
            </a:r>
          </a:p>
          <a:p>
            <a:pPr algn="ctr">
              <a:lnSpc>
                <a:spcPts val="5281"/>
              </a:lnSpc>
            </a:pPr>
            <a:endParaRPr lang="en-US" sz="3772">
              <a:solidFill>
                <a:srgbClr val="294885"/>
              </a:solidFill>
              <a:latin typeface="Canva Sans Bold"/>
            </a:endParaRPr>
          </a:p>
        </p:txBody>
      </p:sp>
      <p:sp>
        <p:nvSpPr>
          <p:cNvPr id="10" name="TextBox 10"/>
          <p:cNvSpPr txBox="1"/>
          <p:nvPr/>
        </p:nvSpPr>
        <p:spPr>
          <a:xfrm>
            <a:off x="601807" y="9191625"/>
            <a:ext cx="3560326" cy="58039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10th March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20578" y="6067952"/>
            <a:ext cx="12091961" cy="12115664"/>
            <a:chOff x="0" y="0"/>
            <a:chExt cx="811210" cy="812800"/>
          </a:xfrm>
        </p:grpSpPr>
        <p:sp>
          <p:nvSpPr>
            <p:cNvPr id="3" name="Freeform 3"/>
            <p:cNvSpPr/>
            <p:nvPr/>
          </p:nvSpPr>
          <p:spPr>
            <a:xfrm>
              <a:off x="1018"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176284" y="1731226"/>
            <a:ext cx="18111716" cy="7527074"/>
          </a:xfrm>
          <a:prstGeom prst="rect">
            <a:avLst/>
          </a:prstGeom>
        </p:spPr>
        <p:txBody>
          <a:bodyPr lIns="0" tIns="0" rIns="0" bIns="0" rtlCol="0" anchor="t">
            <a:spAutoFit/>
          </a:bodyPr>
          <a:lstStyle/>
          <a:p>
            <a:pPr>
              <a:lnSpc>
                <a:spcPts val="4596"/>
              </a:lnSpc>
            </a:pPr>
            <a:r>
              <a:rPr lang="en-US" sz="3283">
                <a:solidFill>
                  <a:srgbClr val="294885"/>
                </a:solidFill>
                <a:latin typeface="Canva Sans"/>
              </a:rPr>
              <a:t>•</a:t>
            </a:r>
            <a:r>
              <a:rPr lang="en-US" sz="3283">
                <a:solidFill>
                  <a:srgbClr val="294885"/>
                </a:solidFill>
                <a:latin typeface="Canva Sans Bold"/>
              </a:rPr>
              <a:t> </a:t>
            </a:r>
            <a:r>
              <a:rPr lang="en-US" sz="3283">
                <a:solidFill>
                  <a:srgbClr val="2B4B82"/>
                </a:solidFill>
                <a:latin typeface="Canva Sans Bold"/>
              </a:rPr>
              <a:t>Role based</a:t>
            </a:r>
            <a:r>
              <a:rPr lang="en-US" sz="3283">
                <a:solidFill>
                  <a:srgbClr val="2B4B82"/>
                </a:solidFill>
                <a:latin typeface="Canva Sans"/>
              </a:rPr>
              <a:t> </a:t>
            </a:r>
            <a:r>
              <a:rPr lang="en-US" sz="3283">
                <a:solidFill>
                  <a:srgbClr val="294885"/>
                </a:solidFill>
                <a:latin typeface="Canva Sans"/>
              </a:rPr>
              <a:t>Login (Customer, Underwriter, Insurance Officer)</a:t>
            </a:r>
          </a:p>
          <a:p>
            <a:pPr>
              <a:lnSpc>
                <a:spcPts val="4596"/>
              </a:lnSpc>
            </a:pPr>
            <a:r>
              <a:rPr lang="en-US" sz="3283">
                <a:solidFill>
                  <a:srgbClr val="294885"/>
                </a:solidFill>
                <a:latin typeface="Canva Sans"/>
              </a:rPr>
              <a:t>• </a:t>
            </a:r>
            <a:r>
              <a:rPr lang="en-US" sz="3283">
                <a:solidFill>
                  <a:srgbClr val="2B4B82"/>
                </a:solidFill>
                <a:latin typeface="Canva Sans Bold"/>
              </a:rPr>
              <a:t>Authentication</a:t>
            </a:r>
            <a:r>
              <a:rPr lang="en-US" sz="3283">
                <a:solidFill>
                  <a:srgbClr val="294885"/>
                </a:solidFill>
                <a:latin typeface="Canva Sans Bold"/>
              </a:rPr>
              <a:t> </a:t>
            </a:r>
            <a:r>
              <a:rPr lang="en-US" sz="3283">
                <a:solidFill>
                  <a:srgbClr val="294885"/>
                </a:solidFill>
                <a:latin typeface="Canva Sans"/>
              </a:rPr>
              <a:t>implemented- No unauthorized  access</a:t>
            </a:r>
          </a:p>
          <a:p>
            <a:pPr>
              <a:lnSpc>
                <a:spcPts val="4596"/>
              </a:lnSpc>
            </a:pPr>
            <a:r>
              <a:rPr lang="en-US" sz="3283">
                <a:solidFill>
                  <a:srgbClr val="294885"/>
                </a:solidFill>
                <a:latin typeface="Canva Sans"/>
              </a:rPr>
              <a:t>•</a:t>
            </a:r>
            <a:r>
              <a:rPr lang="en-US" sz="3283">
                <a:solidFill>
                  <a:srgbClr val="294885"/>
                </a:solidFill>
                <a:latin typeface="Canva Sans Bold"/>
              </a:rPr>
              <a:t>Social media</a:t>
            </a:r>
            <a:r>
              <a:rPr lang="en-US" sz="3283">
                <a:solidFill>
                  <a:srgbClr val="294885"/>
                </a:solidFill>
                <a:latin typeface="Canva Sans"/>
              </a:rPr>
              <a:t> login achieved using Google account by storing the </a:t>
            </a:r>
            <a:r>
              <a:rPr lang="en-US" sz="3283">
                <a:solidFill>
                  <a:srgbClr val="294885"/>
                </a:solidFill>
                <a:latin typeface="Canva Sans Bold"/>
              </a:rPr>
              <a:t>Google id</a:t>
            </a:r>
            <a:r>
              <a:rPr lang="en-US" sz="3283">
                <a:solidFill>
                  <a:srgbClr val="294885"/>
                </a:solidFill>
                <a:latin typeface="Canva Sans"/>
              </a:rPr>
              <a:t> as password</a:t>
            </a:r>
          </a:p>
          <a:p>
            <a:pPr>
              <a:lnSpc>
                <a:spcPts val="4596"/>
              </a:lnSpc>
            </a:pPr>
            <a:r>
              <a:rPr lang="en-US" sz="3283">
                <a:solidFill>
                  <a:srgbClr val="294885"/>
                </a:solidFill>
                <a:latin typeface="Canva Sans"/>
              </a:rPr>
              <a:t>Customer Signup</a:t>
            </a:r>
          </a:p>
          <a:p>
            <a:pPr>
              <a:lnSpc>
                <a:spcPts val="4596"/>
              </a:lnSpc>
            </a:pPr>
            <a:r>
              <a:rPr lang="en-US" sz="3283">
                <a:solidFill>
                  <a:srgbClr val="294885"/>
                </a:solidFill>
                <a:latin typeface="Canva Sans"/>
              </a:rPr>
              <a:t>• Customer Dashboard consisting of Customer Profile; Available Insurance Policies;My Policies ; Ability to File a Claim; Purchase the Policy and make a Payment.</a:t>
            </a:r>
          </a:p>
          <a:p>
            <a:pPr>
              <a:lnSpc>
                <a:spcPts val="4596"/>
              </a:lnSpc>
            </a:pPr>
            <a:r>
              <a:rPr lang="en-US" sz="3283">
                <a:solidFill>
                  <a:srgbClr val="294885"/>
                </a:solidFill>
                <a:latin typeface="Canva Sans"/>
              </a:rPr>
              <a:t>• Underwriter’s Dashboard, management of claims like verification and also their approval and rejection.</a:t>
            </a:r>
          </a:p>
          <a:p>
            <a:pPr>
              <a:lnSpc>
                <a:spcPts val="4596"/>
              </a:lnSpc>
            </a:pPr>
            <a:r>
              <a:rPr lang="en-US" sz="3283">
                <a:solidFill>
                  <a:srgbClr val="294885"/>
                </a:solidFill>
                <a:latin typeface="Canva Sans"/>
              </a:rPr>
              <a:t>• Insurance Officer’s dashboard, sanctioning of claims after underwriter’sapproval.</a:t>
            </a:r>
          </a:p>
          <a:p>
            <a:pPr>
              <a:lnSpc>
                <a:spcPts val="4596"/>
              </a:lnSpc>
            </a:pPr>
            <a:r>
              <a:rPr lang="en-US" sz="3283">
                <a:solidFill>
                  <a:srgbClr val="294885"/>
                </a:solidFill>
                <a:latin typeface="Canva Sans"/>
              </a:rPr>
              <a:t>• Underwriter’s and Insurance Officer’s Dashboard have a record of the number of customer registered, and number of policies bought as per last 5 days , represented by a graph.</a:t>
            </a:r>
          </a:p>
          <a:p>
            <a:pPr>
              <a:lnSpc>
                <a:spcPts val="4596"/>
              </a:lnSpc>
            </a:pPr>
            <a:r>
              <a:rPr lang="en-US" sz="3283">
                <a:solidFill>
                  <a:srgbClr val="294885"/>
                </a:solidFill>
                <a:latin typeface="Canva Sans"/>
              </a:rPr>
              <a:t>                We will be elaborating on each of these actions in the following slides</a:t>
            </a:r>
          </a:p>
        </p:txBody>
      </p:sp>
      <p:sp>
        <p:nvSpPr>
          <p:cNvPr id="6" name="AutoShape 6"/>
          <p:cNvSpPr/>
          <p:nvPr/>
        </p:nvSpPr>
        <p:spPr>
          <a:xfrm>
            <a:off x="-8158105" y="-39733"/>
            <a:ext cx="17302105" cy="1355807"/>
          </a:xfrm>
          <a:prstGeom prst="rect">
            <a:avLst/>
          </a:prstGeom>
          <a:solidFill>
            <a:srgbClr val="B8CE34">
              <a:alpha val="88627"/>
            </a:srgbClr>
          </a:solidFill>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61908" y="169113"/>
            <a:ext cx="1478420" cy="1895411"/>
          </a:xfrm>
          <a:prstGeom prst="rect">
            <a:avLst/>
          </a:prstGeom>
        </p:spPr>
      </p:pic>
      <p:pic>
        <p:nvPicPr>
          <p:cNvPr id="8" name="Picture 8"/>
          <p:cNvPicPr>
            <a:picLocks noChangeAspect="1"/>
          </p:cNvPicPr>
          <p:nvPr/>
        </p:nvPicPr>
        <p:blipFill>
          <a:blip r:embed="rId4"/>
          <a:srcRect/>
          <a:stretch>
            <a:fillRect/>
          </a:stretch>
        </p:blipFill>
        <p:spPr>
          <a:xfrm>
            <a:off x="14283686" y="9258300"/>
            <a:ext cx="3956446" cy="1102903"/>
          </a:xfrm>
          <a:prstGeom prst="rect">
            <a:avLst/>
          </a:prstGeom>
        </p:spPr>
      </p:pic>
      <p:sp>
        <p:nvSpPr>
          <p:cNvPr id="9" name="TextBox 9"/>
          <p:cNvSpPr txBox="1"/>
          <p:nvPr/>
        </p:nvSpPr>
        <p:spPr>
          <a:xfrm>
            <a:off x="873249" y="-43186"/>
            <a:ext cx="5289030" cy="1219836"/>
          </a:xfrm>
          <a:prstGeom prst="rect">
            <a:avLst/>
          </a:prstGeom>
        </p:spPr>
        <p:txBody>
          <a:bodyPr lIns="0" tIns="0" rIns="0" bIns="0" rtlCol="0" anchor="t">
            <a:spAutoFit/>
          </a:bodyPr>
          <a:lstStyle/>
          <a:p>
            <a:pPr algn="ctr">
              <a:lnSpc>
                <a:spcPts val="9939"/>
              </a:lnSpc>
            </a:pPr>
            <a:r>
              <a:rPr lang="en-US" sz="7099" u="sng">
                <a:solidFill>
                  <a:srgbClr val="294885"/>
                </a:solidFill>
                <a:latin typeface="Canva Sans Bold"/>
              </a:rPr>
              <a:t>Features: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CE34"/>
        </a:solidFill>
        <a:effectLst/>
      </p:bgPr>
    </p:bg>
    <p:spTree>
      <p:nvGrpSpPr>
        <p:cNvPr id="1" name=""/>
        <p:cNvGrpSpPr/>
        <p:nvPr/>
      </p:nvGrpSpPr>
      <p:grpSpPr>
        <a:xfrm>
          <a:off x="0" y="0"/>
          <a:ext cx="0" cy="0"/>
          <a:chOff x="0" y="0"/>
          <a:chExt cx="0" cy="0"/>
        </a:xfrm>
      </p:grpSpPr>
      <p:grpSp>
        <p:nvGrpSpPr>
          <p:cNvPr id="2" name="Group 2"/>
          <p:cNvGrpSpPr/>
          <p:nvPr/>
        </p:nvGrpSpPr>
        <p:grpSpPr>
          <a:xfrm>
            <a:off x="2376406" y="1499510"/>
            <a:ext cx="3552057" cy="3211021"/>
            <a:chOff x="0" y="-192667"/>
            <a:chExt cx="935521" cy="1005467"/>
          </a:xfrm>
        </p:grpSpPr>
        <p:sp>
          <p:nvSpPr>
            <p:cNvPr id="3" name="Freeform 3"/>
            <p:cNvSpPr/>
            <p:nvPr/>
          </p:nvSpPr>
          <p:spPr>
            <a:xfrm>
              <a:off x="0" y="8497"/>
              <a:ext cx="935521" cy="406400"/>
            </a:xfrm>
            <a:custGeom>
              <a:avLst/>
              <a:gdLst/>
              <a:ahLst/>
              <a:cxnLst/>
              <a:rect l="l" t="t" r="r" b="b"/>
              <a:pathLst>
                <a:path w="935521" h="406400">
                  <a:moveTo>
                    <a:pt x="119876" y="0"/>
                  </a:moveTo>
                  <a:lnTo>
                    <a:pt x="815645" y="0"/>
                  </a:lnTo>
                  <a:cubicBezTo>
                    <a:pt x="847438" y="0"/>
                    <a:pt x="877929" y="12630"/>
                    <a:pt x="900410" y="35111"/>
                  </a:cubicBezTo>
                  <a:cubicBezTo>
                    <a:pt x="922891" y="57592"/>
                    <a:pt x="935521" y="88083"/>
                    <a:pt x="935521" y="119876"/>
                  </a:cubicBezTo>
                  <a:lnTo>
                    <a:pt x="935521" y="286524"/>
                  </a:lnTo>
                  <a:cubicBezTo>
                    <a:pt x="935521" y="352730"/>
                    <a:pt x="881851" y="406400"/>
                    <a:pt x="815645" y="406400"/>
                  </a:cubicBezTo>
                  <a:lnTo>
                    <a:pt x="119876" y="406400"/>
                  </a:lnTo>
                  <a:cubicBezTo>
                    <a:pt x="53670" y="406400"/>
                    <a:pt x="0" y="352730"/>
                    <a:pt x="0" y="286524"/>
                  </a:cubicBezTo>
                  <a:lnTo>
                    <a:pt x="0" y="119876"/>
                  </a:lnTo>
                  <a:cubicBezTo>
                    <a:pt x="0" y="53670"/>
                    <a:pt x="53670" y="0"/>
                    <a:pt x="119876" y="0"/>
                  </a:cubicBezTo>
                  <a:close/>
                </a:path>
              </a:pathLst>
            </a:custGeom>
            <a:solidFill>
              <a:srgbClr val="F8EEE2"/>
            </a:solidFill>
          </p:spPr>
        </p:sp>
        <p:sp>
          <p:nvSpPr>
            <p:cNvPr id="4" name="TextBox 4"/>
            <p:cNvSpPr txBox="1"/>
            <p:nvPr/>
          </p:nvSpPr>
          <p:spPr>
            <a:xfrm>
              <a:off x="0" y="-192667"/>
              <a:ext cx="877491" cy="1005467"/>
            </a:xfrm>
            <a:prstGeom prst="rect">
              <a:avLst/>
            </a:prstGeom>
          </p:spPr>
          <p:txBody>
            <a:bodyPr lIns="50800" tIns="50800" rIns="50800" bIns="50800" rtlCol="0" anchor="ctr"/>
            <a:lstStyle/>
            <a:p>
              <a:pPr algn="ctr">
                <a:lnSpc>
                  <a:spcPts val="5319"/>
                </a:lnSpc>
              </a:pPr>
              <a:r>
                <a:rPr lang="en-US" sz="3799" dirty="0">
                  <a:solidFill>
                    <a:srgbClr val="294885"/>
                  </a:solidFill>
                  <a:latin typeface="Quicksand Bold"/>
                </a:rPr>
                <a:t>Login/</a:t>
              </a:r>
              <a:r>
                <a:rPr lang="en-US" sz="3799" dirty="0" err="1">
                  <a:solidFill>
                    <a:srgbClr val="294885"/>
                  </a:solidFill>
                  <a:latin typeface="Quicksand Bold"/>
                </a:rPr>
                <a:t>SignUp</a:t>
              </a:r>
              <a:endParaRPr lang="en-US" sz="3799" dirty="0">
                <a:solidFill>
                  <a:srgbClr val="294885"/>
                </a:solidFill>
                <a:latin typeface="Quicksand Bold"/>
              </a:endParaRPr>
            </a:p>
            <a:p>
              <a:pPr algn="ctr">
                <a:lnSpc>
                  <a:spcPts val="3359"/>
                </a:lnSpc>
              </a:pPr>
              <a:endParaRPr lang="en-US" sz="3799" dirty="0">
                <a:solidFill>
                  <a:srgbClr val="294885"/>
                </a:solidFill>
                <a:latin typeface="Quicksand Bold"/>
              </a:endParaRPr>
            </a:p>
          </p:txBody>
        </p:sp>
      </p:grpSp>
      <p:grpSp>
        <p:nvGrpSpPr>
          <p:cNvPr id="5" name="Group 5"/>
          <p:cNvGrpSpPr/>
          <p:nvPr/>
        </p:nvGrpSpPr>
        <p:grpSpPr>
          <a:xfrm>
            <a:off x="2518623" y="4151168"/>
            <a:ext cx="3575760" cy="1543050"/>
            <a:chOff x="0" y="0"/>
            <a:chExt cx="941764" cy="406400"/>
          </a:xfrm>
        </p:grpSpPr>
        <p:sp>
          <p:nvSpPr>
            <p:cNvPr id="6" name="Freeform 6"/>
            <p:cNvSpPr/>
            <p:nvPr/>
          </p:nvSpPr>
          <p:spPr>
            <a:xfrm>
              <a:off x="0" y="0"/>
              <a:ext cx="941764" cy="406400"/>
            </a:xfrm>
            <a:custGeom>
              <a:avLst/>
              <a:gdLst/>
              <a:ahLst/>
              <a:cxnLst/>
              <a:rect l="l" t="t" r="r" b="b"/>
              <a:pathLst>
                <a:path w="941764" h="406400">
                  <a:moveTo>
                    <a:pt x="119081" y="0"/>
                  </a:moveTo>
                  <a:lnTo>
                    <a:pt x="822683" y="0"/>
                  </a:lnTo>
                  <a:cubicBezTo>
                    <a:pt x="888449" y="0"/>
                    <a:pt x="941764" y="53314"/>
                    <a:pt x="941764" y="119081"/>
                  </a:cubicBezTo>
                  <a:lnTo>
                    <a:pt x="941764" y="287319"/>
                  </a:lnTo>
                  <a:cubicBezTo>
                    <a:pt x="941764" y="353086"/>
                    <a:pt x="888449" y="406400"/>
                    <a:pt x="822683" y="406400"/>
                  </a:cubicBezTo>
                  <a:lnTo>
                    <a:pt x="119081" y="406400"/>
                  </a:lnTo>
                  <a:cubicBezTo>
                    <a:pt x="53314" y="406400"/>
                    <a:pt x="0" y="353086"/>
                    <a:pt x="0" y="287319"/>
                  </a:cubicBezTo>
                  <a:lnTo>
                    <a:pt x="0" y="119081"/>
                  </a:lnTo>
                  <a:cubicBezTo>
                    <a:pt x="0" y="53314"/>
                    <a:pt x="53314" y="0"/>
                    <a:pt x="119081" y="0"/>
                  </a:cubicBezTo>
                  <a:close/>
                </a:path>
              </a:pathLst>
            </a:custGeom>
            <a:solidFill>
              <a:srgbClr val="F8EEE2"/>
            </a:solidFill>
          </p:spPr>
        </p:sp>
        <p:sp>
          <p:nvSpPr>
            <p:cNvPr id="7" name="TextBox 7"/>
            <p:cNvSpPr txBox="1"/>
            <p:nvPr/>
          </p:nvSpPr>
          <p:spPr>
            <a:xfrm>
              <a:off x="0" y="-76200"/>
              <a:ext cx="812800" cy="889000"/>
            </a:xfrm>
            <a:prstGeom prst="rect">
              <a:avLst/>
            </a:prstGeom>
          </p:spPr>
          <p:txBody>
            <a:bodyPr lIns="50800" tIns="50800" rIns="50800" bIns="50800" rtlCol="0" anchor="ctr"/>
            <a:lstStyle/>
            <a:p>
              <a:pPr algn="ctr">
                <a:lnSpc>
                  <a:spcPts val="5039"/>
                </a:lnSpc>
              </a:pPr>
              <a:endParaRPr/>
            </a:p>
          </p:txBody>
        </p:sp>
      </p:grpSp>
      <p:grpSp>
        <p:nvGrpSpPr>
          <p:cNvPr id="8" name="Group 8"/>
          <p:cNvGrpSpPr/>
          <p:nvPr/>
        </p:nvGrpSpPr>
        <p:grpSpPr>
          <a:xfrm>
            <a:off x="2518623" y="6465743"/>
            <a:ext cx="3575760" cy="1568102"/>
            <a:chOff x="0" y="0"/>
            <a:chExt cx="941764" cy="412998"/>
          </a:xfrm>
        </p:grpSpPr>
        <p:sp>
          <p:nvSpPr>
            <p:cNvPr id="9" name="Freeform 9"/>
            <p:cNvSpPr/>
            <p:nvPr/>
          </p:nvSpPr>
          <p:spPr>
            <a:xfrm>
              <a:off x="0" y="0"/>
              <a:ext cx="941764" cy="412998"/>
            </a:xfrm>
            <a:custGeom>
              <a:avLst/>
              <a:gdLst/>
              <a:ahLst/>
              <a:cxnLst/>
              <a:rect l="l" t="t" r="r" b="b"/>
              <a:pathLst>
                <a:path w="941764" h="412998">
                  <a:moveTo>
                    <a:pt x="119081" y="0"/>
                  </a:moveTo>
                  <a:lnTo>
                    <a:pt x="822683" y="0"/>
                  </a:lnTo>
                  <a:cubicBezTo>
                    <a:pt x="888449" y="0"/>
                    <a:pt x="941764" y="53314"/>
                    <a:pt x="941764" y="119081"/>
                  </a:cubicBezTo>
                  <a:lnTo>
                    <a:pt x="941764" y="293917"/>
                  </a:lnTo>
                  <a:cubicBezTo>
                    <a:pt x="941764" y="359684"/>
                    <a:pt x="888449" y="412998"/>
                    <a:pt x="822683" y="412998"/>
                  </a:cubicBezTo>
                  <a:lnTo>
                    <a:pt x="119081" y="412998"/>
                  </a:lnTo>
                  <a:cubicBezTo>
                    <a:pt x="53314" y="412998"/>
                    <a:pt x="0" y="359684"/>
                    <a:pt x="0" y="293917"/>
                  </a:cubicBezTo>
                  <a:lnTo>
                    <a:pt x="0" y="119081"/>
                  </a:lnTo>
                  <a:cubicBezTo>
                    <a:pt x="0" y="53314"/>
                    <a:pt x="53314" y="0"/>
                    <a:pt x="119081" y="0"/>
                  </a:cubicBezTo>
                  <a:close/>
                </a:path>
              </a:pathLst>
            </a:custGeom>
            <a:solidFill>
              <a:srgbClr val="F8EEE2"/>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5599"/>
                </a:lnSpc>
              </a:pPr>
              <a:endParaRPr/>
            </a:p>
          </p:txBody>
        </p:sp>
      </p:grpSp>
      <p:grpSp>
        <p:nvGrpSpPr>
          <p:cNvPr id="11" name="Group 11"/>
          <p:cNvGrpSpPr/>
          <p:nvPr/>
        </p:nvGrpSpPr>
        <p:grpSpPr>
          <a:xfrm>
            <a:off x="8771164" y="2100632"/>
            <a:ext cx="3646868" cy="1422760"/>
            <a:chOff x="0" y="0"/>
            <a:chExt cx="960492" cy="374719"/>
          </a:xfrm>
        </p:grpSpPr>
        <p:sp>
          <p:nvSpPr>
            <p:cNvPr id="12" name="Freeform 12"/>
            <p:cNvSpPr/>
            <p:nvPr/>
          </p:nvSpPr>
          <p:spPr>
            <a:xfrm>
              <a:off x="0" y="0"/>
              <a:ext cx="960492" cy="374719"/>
            </a:xfrm>
            <a:custGeom>
              <a:avLst/>
              <a:gdLst/>
              <a:ahLst/>
              <a:cxnLst/>
              <a:rect l="l" t="t" r="r" b="b"/>
              <a:pathLst>
                <a:path w="960492" h="374719">
                  <a:moveTo>
                    <a:pt x="116759" y="0"/>
                  </a:moveTo>
                  <a:lnTo>
                    <a:pt x="843733" y="0"/>
                  </a:lnTo>
                  <a:cubicBezTo>
                    <a:pt x="908217" y="0"/>
                    <a:pt x="960492" y="52275"/>
                    <a:pt x="960492" y="116759"/>
                  </a:cubicBezTo>
                  <a:lnTo>
                    <a:pt x="960492" y="257959"/>
                  </a:lnTo>
                  <a:cubicBezTo>
                    <a:pt x="960492" y="322444"/>
                    <a:pt x="908217" y="374719"/>
                    <a:pt x="843733" y="374719"/>
                  </a:cubicBezTo>
                  <a:lnTo>
                    <a:pt x="116759" y="374719"/>
                  </a:lnTo>
                  <a:cubicBezTo>
                    <a:pt x="52275" y="374719"/>
                    <a:pt x="0" y="322444"/>
                    <a:pt x="0" y="257959"/>
                  </a:cubicBezTo>
                  <a:lnTo>
                    <a:pt x="0" y="116759"/>
                  </a:lnTo>
                  <a:cubicBezTo>
                    <a:pt x="0" y="52275"/>
                    <a:pt x="52275" y="0"/>
                    <a:pt x="116759" y="0"/>
                  </a:cubicBezTo>
                  <a:close/>
                </a:path>
              </a:pathLst>
            </a:custGeom>
            <a:solidFill>
              <a:srgbClr val="F8EEE2"/>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4479"/>
                </a:lnSpc>
              </a:pPr>
              <a:endParaRPr/>
            </a:p>
            <a:p>
              <a:pPr algn="ctr">
                <a:lnSpc>
                  <a:spcPts val="4479"/>
                </a:lnSpc>
              </a:pPr>
              <a:endParaRPr/>
            </a:p>
          </p:txBody>
        </p:sp>
      </p:grpSp>
      <p:grpSp>
        <p:nvGrpSpPr>
          <p:cNvPr id="14" name="Group 14"/>
          <p:cNvGrpSpPr/>
          <p:nvPr/>
        </p:nvGrpSpPr>
        <p:grpSpPr>
          <a:xfrm>
            <a:off x="8879566" y="4117749"/>
            <a:ext cx="3646868" cy="1543050"/>
            <a:chOff x="0" y="0"/>
            <a:chExt cx="960492" cy="406400"/>
          </a:xfrm>
        </p:grpSpPr>
        <p:sp>
          <p:nvSpPr>
            <p:cNvPr id="15" name="Freeform 15"/>
            <p:cNvSpPr/>
            <p:nvPr/>
          </p:nvSpPr>
          <p:spPr>
            <a:xfrm>
              <a:off x="0" y="0"/>
              <a:ext cx="960492" cy="406400"/>
            </a:xfrm>
            <a:custGeom>
              <a:avLst/>
              <a:gdLst/>
              <a:ahLst/>
              <a:cxnLst/>
              <a:rect l="l" t="t" r="r" b="b"/>
              <a:pathLst>
                <a:path w="960492" h="406400">
                  <a:moveTo>
                    <a:pt x="116759" y="0"/>
                  </a:moveTo>
                  <a:lnTo>
                    <a:pt x="843733" y="0"/>
                  </a:lnTo>
                  <a:cubicBezTo>
                    <a:pt x="908217" y="0"/>
                    <a:pt x="960492" y="52275"/>
                    <a:pt x="960492" y="116759"/>
                  </a:cubicBezTo>
                  <a:lnTo>
                    <a:pt x="960492" y="289641"/>
                  </a:lnTo>
                  <a:cubicBezTo>
                    <a:pt x="960492" y="354125"/>
                    <a:pt x="908217" y="406400"/>
                    <a:pt x="843733" y="406400"/>
                  </a:cubicBezTo>
                  <a:lnTo>
                    <a:pt x="116759" y="406400"/>
                  </a:lnTo>
                  <a:cubicBezTo>
                    <a:pt x="52275" y="406400"/>
                    <a:pt x="0" y="354125"/>
                    <a:pt x="0" y="289641"/>
                  </a:cubicBezTo>
                  <a:lnTo>
                    <a:pt x="0" y="116759"/>
                  </a:lnTo>
                  <a:cubicBezTo>
                    <a:pt x="0" y="52275"/>
                    <a:pt x="52275" y="0"/>
                    <a:pt x="116759" y="0"/>
                  </a:cubicBezTo>
                  <a:close/>
                </a:path>
              </a:pathLst>
            </a:custGeom>
            <a:solidFill>
              <a:srgbClr val="F8EEE2"/>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9144000" y="6446840"/>
            <a:ext cx="3430064" cy="1552253"/>
            <a:chOff x="0" y="0"/>
            <a:chExt cx="903391" cy="408824"/>
          </a:xfrm>
        </p:grpSpPr>
        <p:sp>
          <p:nvSpPr>
            <p:cNvPr id="18" name="Freeform 18"/>
            <p:cNvSpPr/>
            <p:nvPr/>
          </p:nvSpPr>
          <p:spPr>
            <a:xfrm>
              <a:off x="0" y="0"/>
              <a:ext cx="903391" cy="408824"/>
            </a:xfrm>
            <a:custGeom>
              <a:avLst/>
              <a:gdLst/>
              <a:ahLst/>
              <a:cxnLst/>
              <a:rect l="l" t="t" r="r" b="b"/>
              <a:pathLst>
                <a:path w="903391" h="408824">
                  <a:moveTo>
                    <a:pt x="124139" y="0"/>
                  </a:moveTo>
                  <a:lnTo>
                    <a:pt x="779252" y="0"/>
                  </a:lnTo>
                  <a:cubicBezTo>
                    <a:pt x="812176" y="0"/>
                    <a:pt x="843751" y="13079"/>
                    <a:pt x="867032" y="36360"/>
                  </a:cubicBezTo>
                  <a:cubicBezTo>
                    <a:pt x="890312" y="59640"/>
                    <a:pt x="903391" y="91215"/>
                    <a:pt x="903391" y="124139"/>
                  </a:cubicBezTo>
                  <a:lnTo>
                    <a:pt x="903391" y="284685"/>
                  </a:lnTo>
                  <a:cubicBezTo>
                    <a:pt x="903391" y="353245"/>
                    <a:pt x="847812" y="408824"/>
                    <a:pt x="779252" y="408824"/>
                  </a:cubicBezTo>
                  <a:lnTo>
                    <a:pt x="124139" y="408824"/>
                  </a:lnTo>
                  <a:cubicBezTo>
                    <a:pt x="91215" y="408824"/>
                    <a:pt x="59640" y="395745"/>
                    <a:pt x="36360" y="372464"/>
                  </a:cubicBezTo>
                  <a:cubicBezTo>
                    <a:pt x="13079" y="349184"/>
                    <a:pt x="0" y="317608"/>
                    <a:pt x="0" y="284685"/>
                  </a:cubicBezTo>
                  <a:lnTo>
                    <a:pt x="0" y="124139"/>
                  </a:lnTo>
                  <a:cubicBezTo>
                    <a:pt x="0" y="91215"/>
                    <a:pt x="13079" y="59640"/>
                    <a:pt x="36360" y="36360"/>
                  </a:cubicBezTo>
                  <a:cubicBezTo>
                    <a:pt x="59640" y="13079"/>
                    <a:pt x="91215" y="0"/>
                    <a:pt x="124139" y="0"/>
                  </a:cubicBezTo>
                  <a:close/>
                </a:path>
              </a:pathLst>
            </a:custGeom>
            <a:solidFill>
              <a:srgbClr val="F8EEE2"/>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4916093" y="2040487"/>
            <a:ext cx="3220216" cy="1543050"/>
            <a:chOff x="0" y="0"/>
            <a:chExt cx="848123" cy="406400"/>
          </a:xfrm>
        </p:grpSpPr>
        <p:sp>
          <p:nvSpPr>
            <p:cNvPr id="21" name="Freeform 21"/>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9760" y="2434124"/>
            <a:ext cx="1094864" cy="1303409"/>
          </a:xfrm>
          <a:prstGeom prst="rect">
            <a:avLst/>
          </a:prstGeom>
        </p:spPr>
      </p:pic>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2384" y="4387165"/>
            <a:ext cx="982570" cy="1200919"/>
          </a:xfrm>
          <a:prstGeom prst="rect">
            <a:avLst/>
          </a:prstGeom>
        </p:spPr>
      </p:pic>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72384" y="6652948"/>
            <a:ext cx="1096870" cy="1218745"/>
          </a:xfrm>
          <a:prstGeom prst="rect">
            <a:avLst/>
          </a:prstGeom>
        </p:spPr>
      </p:pic>
      <p:grpSp>
        <p:nvGrpSpPr>
          <p:cNvPr id="26" name="Group 26"/>
          <p:cNvGrpSpPr/>
          <p:nvPr/>
        </p:nvGrpSpPr>
        <p:grpSpPr>
          <a:xfrm>
            <a:off x="14916093" y="4151168"/>
            <a:ext cx="3220216" cy="1543050"/>
            <a:chOff x="0" y="0"/>
            <a:chExt cx="848123" cy="406400"/>
          </a:xfrm>
        </p:grpSpPr>
        <p:sp>
          <p:nvSpPr>
            <p:cNvPr id="27" name="Freeform 27"/>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14916093" y="6490795"/>
            <a:ext cx="3220216" cy="1543050"/>
            <a:chOff x="0" y="0"/>
            <a:chExt cx="848123" cy="406400"/>
          </a:xfrm>
        </p:grpSpPr>
        <p:sp>
          <p:nvSpPr>
            <p:cNvPr id="30" name="Freeform 30"/>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31" name="TextBox 31"/>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061284" y="2470384"/>
            <a:ext cx="1218382" cy="768688"/>
          </a:xfrm>
          <a:prstGeom prst="rect">
            <a:avLst/>
          </a:prstGeom>
        </p:spPr>
      </p:pic>
      <p:pic>
        <p:nvPicPr>
          <p:cNvPr id="33" name="Picture 3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285742" y="4370748"/>
            <a:ext cx="957215" cy="1169930"/>
          </a:xfrm>
          <a:prstGeom prst="rect">
            <a:avLst/>
          </a:prstGeom>
        </p:spPr>
      </p:pic>
      <p:pic>
        <p:nvPicPr>
          <p:cNvPr id="34" name="Picture 3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27649" y="6652948"/>
            <a:ext cx="1273401" cy="1245618"/>
          </a:xfrm>
          <a:prstGeom prst="rect">
            <a:avLst/>
          </a:prstGeom>
        </p:spPr>
      </p:pic>
      <p:pic>
        <p:nvPicPr>
          <p:cNvPr id="35" name="Picture 3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551507" y="2275299"/>
            <a:ext cx="870197" cy="1158858"/>
          </a:xfrm>
          <a:prstGeom prst="rect">
            <a:avLst/>
          </a:prstGeom>
        </p:spPr>
      </p:pic>
      <p:pic>
        <p:nvPicPr>
          <p:cNvPr id="36" name="Picture 3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551507" y="4340285"/>
            <a:ext cx="1200393" cy="1200393"/>
          </a:xfrm>
          <a:prstGeom prst="rect">
            <a:avLst/>
          </a:prstGeom>
        </p:spPr>
      </p:pic>
      <p:pic>
        <p:nvPicPr>
          <p:cNvPr id="37" name="Picture 37"/>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3719342" y="6787150"/>
            <a:ext cx="864724" cy="925289"/>
          </a:xfrm>
          <a:prstGeom prst="rect">
            <a:avLst/>
          </a:prstGeom>
        </p:spPr>
      </p:pic>
      <p:grpSp>
        <p:nvGrpSpPr>
          <p:cNvPr id="38" name="Group 38"/>
          <p:cNvGrpSpPr/>
          <p:nvPr/>
        </p:nvGrpSpPr>
        <p:grpSpPr>
          <a:xfrm>
            <a:off x="-163151" y="-252043"/>
            <a:ext cx="9415553" cy="1943100"/>
            <a:chOff x="0" y="0"/>
            <a:chExt cx="2479817" cy="511763"/>
          </a:xfrm>
        </p:grpSpPr>
        <p:sp>
          <p:nvSpPr>
            <p:cNvPr id="39" name="Freeform 39"/>
            <p:cNvSpPr/>
            <p:nvPr/>
          </p:nvSpPr>
          <p:spPr>
            <a:xfrm>
              <a:off x="0" y="0"/>
              <a:ext cx="2479816" cy="511763"/>
            </a:xfrm>
            <a:custGeom>
              <a:avLst/>
              <a:gdLst/>
              <a:ahLst/>
              <a:cxnLst/>
              <a:rect l="l" t="t" r="r" b="b"/>
              <a:pathLst>
                <a:path w="2479816" h="511763">
                  <a:moveTo>
                    <a:pt x="45224" y="0"/>
                  </a:moveTo>
                  <a:lnTo>
                    <a:pt x="2434593" y="0"/>
                  </a:lnTo>
                  <a:cubicBezTo>
                    <a:pt x="2446587" y="0"/>
                    <a:pt x="2458090" y="4765"/>
                    <a:pt x="2466571" y="13246"/>
                  </a:cubicBezTo>
                  <a:cubicBezTo>
                    <a:pt x="2475052" y="21727"/>
                    <a:pt x="2479816" y="33230"/>
                    <a:pt x="2479816" y="45224"/>
                  </a:cubicBezTo>
                  <a:lnTo>
                    <a:pt x="2479816" y="466539"/>
                  </a:lnTo>
                  <a:cubicBezTo>
                    <a:pt x="2479816" y="478533"/>
                    <a:pt x="2475052" y="490036"/>
                    <a:pt x="2466571" y="498517"/>
                  </a:cubicBezTo>
                  <a:cubicBezTo>
                    <a:pt x="2458090" y="506998"/>
                    <a:pt x="2446587" y="511763"/>
                    <a:pt x="2434593" y="511763"/>
                  </a:cubicBezTo>
                  <a:lnTo>
                    <a:pt x="45224" y="511763"/>
                  </a:lnTo>
                  <a:cubicBezTo>
                    <a:pt x="33230" y="511763"/>
                    <a:pt x="21727" y="506998"/>
                    <a:pt x="13246" y="498517"/>
                  </a:cubicBezTo>
                  <a:cubicBezTo>
                    <a:pt x="4765" y="490036"/>
                    <a:pt x="0" y="478533"/>
                    <a:pt x="0" y="466539"/>
                  </a:cubicBezTo>
                  <a:lnTo>
                    <a:pt x="0" y="45224"/>
                  </a:lnTo>
                  <a:cubicBezTo>
                    <a:pt x="0" y="33230"/>
                    <a:pt x="4765" y="21727"/>
                    <a:pt x="13246" y="13246"/>
                  </a:cubicBezTo>
                  <a:cubicBezTo>
                    <a:pt x="21727" y="4765"/>
                    <a:pt x="33230" y="0"/>
                    <a:pt x="45224" y="0"/>
                  </a:cubicBezTo>
                  <a:close/>
                </a:path>
              </a:pathLst>
            </a:custGeom>
            <a:solidFill>
              <a:srgbClr val="FFFFFF"/>
            </a:solidFill>
          </p:spPr>
        </p:sp>
        <p:sp>
          <p:nvSpPr>
            <p:cNvPr id="40" name="TextBox 4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41" name="Picture 41"/>
          <p:cNvPicPr>
            <a:picLocks noChangeAspect="1"/>
          </p:cNvPicPr>
          <p:nvPr/>
        </p:nvPicPr>
        <p:blipFill>
          <a:blip r:embed="rId20"/>
          <a:srcRect/>
          <a:stretch>
            <a:fillRect/>
          </a:stretch>
        </p:blipFill>
        <p:spPr>
          <a:xfrm>
            <a:off x="19702" y="9195895"/>
            <a:ext cx="3709842" cy="1034160"/>
          </a:xfrm>
          <a:prstGeom prst="rect">
            <a:avLst/>
          </a:prstGeom>
        </p:spPr>
      </p:pic>
      <p:sp>
        <p:nvSpPr>
          <p:cNvPr id="42" name="TextBox 42"/>
          <p:cNvSpPr txBox="1"/>
          <p:nvPr/>
        </p:nvSpPr>
        <p:spPr>
          <a:xfrm>
            <a:off x="9412488" y="2413234"/>
            <a:ext cx="2364221" cy="1170304"/>
          </a:xfrm>
          <a:prstGeom prst="rect">
            <a:avLst/>
          </a:prstGeom>
        </p:spPr>
        <p:txBody>
          <a:bodyPr lIns="0" tIns="0" rIns="0" bIns="0" rtlCol="0" anchor="t">
            <a:spAutoFit/>
          </a:bodyPr>
          <a:lstStyle/>
          <a:p>
            <a:pPr algn="ctr">
              <a:lnSpc>
                <a:spcPts val="4795"/>
              </a:lnSpc>
            </a:pPr>
            <a:r>
              <a:rPr lang="en-US" sz="3425">
                <a:solidFill>
                  <a:srgbClr val="294885"/>
                </a:solidFill>
                <a:latin typeface="Canva Sans Bold"/>
              </a:rPr>
              <a:t>Payment</a:t>
            </a:r>
          </a:p>
          <a:p>
            <a:pPr algn="ctr">
              <a:lnSpc>
                <a:spcPts val="4795"/>
              </a:lnSpc>
            </a:pPr>
            <a:endParaRPr lang="en-US" sz="3425">
              <a:solidFill>
                <a:srgbClr val="294885"/>
              </a:solidFill>
              <a:latin typeface="Canva Sans Bold"/>
            </a:endParaRPr>
          </a:p>
        </p:txBody>
      </p:sp>
      <p:sp>
        <p:nvSpPr>
          <p:cNvPr id="43" name="TextBox 43"/>
          <p:cNvSpPr txBox="1"/>
          <p:nvPr/>
        </p:nvSpPr>
        <p:spPr>
          <a:xfrm>
            <a:off x="2641087" y="4644377"/>
            <a:ext cx="3287375" cy="555997"/>
          </a:xfrm>
          <a:prstGeom prst="rect">
            <a:avLst/>
          </a:prstGeom>
        </p:spPr>
        <p:txBody>
          <a:bodyPr lIns="0" tIns="0" rIns="0" bIns="0" rtlCol="0" anchor="t">
            <a:spAutoFit/>
          </a:bodyPr>
          <a:lstStyle/>
          <a:p>
            <a:pPr algn="ctr">
              <a:lnSpc>
                <a:spcPts val="4529"/>
              </a:lnSpc>
            </a:pPr>
            <a:r>
              <a:rPr lang="en-US" sz="3235">
                <a:solidFill>
                  <a:srgbClr val="294885"/>
                </a:solidFill>
                <a:latin typeface="Canva Sans Bold"/>
              </a:rPr>
              <a:t>Update Profile</a:t>
            </a:r>
          </a:p>
        </p:txBody>
      </p:sp>
      <p:sp>
        <p:nvSpPr>
          <p:cNvPr id="44" name="TextBox 44"/>
          <p:cNvSpPr txBox="1"/>
          <p:nvPr/>
        </p:nvSpPr>
        <p:spPr>
          <a:xfrm>
            <a:off x="2518623" y="6853380"/>
            <a:ext cx="3575760" cy="58039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Buy policy </a:t>
            </a:r>
          </a:p>
        </p:txBody>
      </p:sp>
      <p:sp>
        <p:nvSpPr>
          <p:cNvPr id="45" name="TextBox 45"/>
          <p:cNvSpPr txBox="1"/>
          <p:nvPr/>
        </p:nvSpPr>
        <p:spPr>
          <a:xfrm>
            <a:off x="9100359" y="4427947"/>
            <a:ext cx="3134082" cy="1232852"/>
          </a:xfrm>
          <a:prstGeom prst="rect">
            <a:avLst/>
          </a:prstGeom>
        </p:spPr>
        <p:txBody>
          <a:bodyPr lIns="0" tIns="0" rIns="0" bIns="0" rtlCol="0" anchor="t">
            <a:spAutoFit/>
          </a:bodyPr>
          <a:lstStyle/>
          <a:p>
            <a:pPr algn="ctr">
              <a:lnSpc>
                <a:spcPts val="5022"/>
              </a:lnSpc>
            </a:pPr>
            <a:r>
              <a:rPr lang="en-US" sz="3587">
                <a:solidFill>
                  <a:srgbClr val="294885"/>
                </a:solidFill>
                <a:latin typeface="Canva Sans Bold"/>
              </a:rPr>
              <a:t>Download Pdf</a:t>
            </a:r>
          </a:p>
          <a:p>
            <a:pPr algn="ctr">
              <a:lnSpc>
                <a:spcPts val="5022"/>
              </a:lnSpc>
            </a:pPr>
            <a:endParaRPr lang="en-US" sz="3587">
              <a:solidFill>
                <a:srgbClr val="294885"/>
              </a:solidFill>
              <a:latin typeface="Canva Sans Bold"/>
            </a:endParaRPr>
          </a:p>
        </p:txBody>
      </p:sp>
      <p:sp>
        <p:nvSpPr>
          <p:cNvPr id="46" name="TextBox 46"/>
          <p:cNvSpPr txBox="1"/>
          <p:nvPr/>
        </p:nvSpPr>
        <p:spPr>
          <a:xfrm>
            <a:off x="9252402" y="6853380"/>
            <a:ext cx="3213259" cy="1180465"/>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Email Recieved</a:t>
            </a:r>
          </a:p>
          <a:p>
            <a:pPr algn="ctr">
              <a:lnSpc>
                <a:spcPts val="4759"/>
              </a:lnSpc>
            </a:pPr>
            <a:endParaRPr lang="en-US" sz="3399">
              <a:solidFill>
                <a:srgbClr val="294885"/>
              </a:solidFill>
              <a:latin typeface="Canva Sans Bold"/>
            </a:endParaRPr>
          </a:p>
        </p:txBody>
      </p:sp>
      <p:sp>
        <p:nvSpPr>
          <p:cNvPr id="47" name="TextBox 47"/>
          <p:cNvSpPr txBox="1"/>
          <p:nvPr/>
        </p:nvSpPr>
        <p:spPr>
          <a:xfrm>
            <a:off x="15188034" y="2300989"/>
            <a:ext cx="2841665" cy="1513539"/>
          </a:xfrm>
          <a:prstGeom prst="rect">
            <a:avLst/>
          </a:prstGeom>
        </p:spPr>
        <p:txBody>
          <a:bodyPr lIns="0" tIns="0" rIns="0" bIns="0" rtlCol="0" anchor="t">
            <a:spAutoFit/>
          </a:bodyPr>
          <a:lstStyle/>
          <a:p>
            <a:pPr algn="ctr">
              <a:lnSpc>
                <a:spcPts val="3831"/>
              </a:lnSpc>
            </a:pPr>
            <a:r>
              <a:rPr lang="en-US" sz="2736">
                <a:solidFill>
                  <a:srgbClr val="294885"/>
                </a:solidFill>
                <a:latin typeface="Canva Sans Bold"/>
              </a:rPr>
              <a:t>Claim Cover </a:t>
            </a:r>
          </a:p>
          <a:p>
            <a:pPr algn="ctr">
              <a:lnSpc>
                <a:spcPts val="3691"/>
              </a:lnSpc>
            </a:pPr>
            <a:r>
              <a:rPr lang="en-US" sz="2636">
                <a:solidFill>
                  <a:srgbClr val="294885"/>
                </a:solidFill>
                <a:latin typeface="Canva Sans Bold"/>
              </a:rPr>
              <a:t>Amount/File Fnol</a:t>
            </a:r>
          </a:p>
          <a:p>
            <a:pPr algn="ctr">
              <a:lnSpc>
                <a:spcPts val="4671"/>
              </a:lnSpc>
            </a:pPr>
            <a:endParaRPr lang="en-US" sz="2636">
              <a:solidFill>
                <a:srgbClr val="294885"/>
              </a:solidFill>
              <a:latin typeface="Canva Sans Bold"/>
            </a:endParaRPr>
          </a:p>
        </p:txBody>
      </p:sp>
      <p:sp>
        <p:nvSpPr>
          <p:cNvPr id="48" name="TextBox 48"/>
          <p:cNvSpPr txBox="1"/>
          <p:nvPr/>
        </p:nvSpPr>
        <p:spPr>
          <a:xfrm>
            <a:off x="15240418" y="4422434"/>
            <a:ext cx="2571566" cy="1498730"/>
          </a:xfrm>
          <a:prstGeom prst="rect">
            <a:avLst/>
          </a:prstGeom>
        </p:spPr>
        <p:txBody>
          <a:bodyPr lIns="0" tIns="0" rIns="0" bIns="0" rtlCol="0" anchor="t">
            <a:spAutoFit/>
          </a:bodyPr>
          <a:lstStyle/>
          <a:p>
            <a:pPr algn="ctr">
              <a:lnSpc>
                <a:spcPts val="4017"/>
              </a:lnSpc>
            </a:pPr>
            <a:r>
              <a:rPr lang="en-US" sz="2869">
                <a:solidFill>
                  <a:srgbClr val="294885"/>
                </a:solidFill>
                <a:latin typeface="Canva Sans Bold"/>
              </a:rPr>
              <a:t>View Claim Details</a:t>
            </a:r>
          </a:p>
          <a:p>
            <a:pPr algn="ctr">
              <a:lnSpc>
                <a:spcPts val="4017"/>
              </a:lnSpc>
            </a:pPr>
            <a:endParaRPr lang="en-US" sz="2869">
              <a:solidFill>
                <a:srgbClr val="294885"/>
              </a:solidFill>
              <a:latin typeface="Canva Sans Bold"/>
            </a:endParaRPr>
          </a:p>
        </p:txBody>
      </p:sp>
      <p:sp>
        <p:nvSpPr>
          <p:cNvPr id="49" name="TextBox 49"/>
          <p:cNvSpPr txBox="1"/>
          <p:nvPr/>
        </p:nvSpPr>
        <p:spPr>
          <a:xfrm>
            <a:off x="15588291" y="6853380"/>
            <a:ext cx="2041149" cy="1145713"/>
          </a:xfrm>
          <a:prstGeom prst="rect">
            <a:avLst/>
          </a:prstGeom>
        </p:spPr>
        <p:txBody>
          <a:bodyPr lIns="0" tIns="0" rIns="0" bIns="0" rtlCol="0" anchor="t">
            <a:spAutoFit/>
          </a:bodyPr>
          <a:lstStyle/>
          <a:p>
            <a:pPr algn="ctr">
              <a:lnSpc>
                <a:spcPts val="4575"/>
              </a:lnSpc>
            </a:pPr>
            <a:r>
              <a:rPr lang="en-US" sz="3268">
                <a:solidFill>
                  <a:srgbClr val="294885"/>
                </a:solidFill>
                <a:latin typeface="Canva Sans Bold"/>
              </a:rPr>
              <a:t>Logout</a:t>
            </a:r>
          </a:p>
          <a:p>
            <a:pPr algn="ctr">
              <a:lnSpc>
                <a:spcPts val="4575"/>
              </a:lnSpc>
            </a:pPr>
            <a:endParaRPr lang="en-US" sz="3268">
              <a:solidFill>
                <a:srgbClr val="294885"/>
              </a:solidFill>
              <a:latin typeface="Canva Sans Bold"/>
            </a:endParaRPr>
          </a:p>
        </p:txBody>
      </p:sp>
      <p:sp>
        <p:nvSpPr>
          <p:cNvPr id="50" name="TextBox 50"/>
          <p:cNvSpPr txBox="1"/>
          <p:nvPr/>
        </p:nvSpPr>
        <p:spPr>
          <a:xfrm>
            <a:off x="985431" y="113030"/>
            <a:ext cx="7785733" cy="1097158"/>
          </a:xfrm>
          <a:prstGeom prst="rect">
            <a:avLst/>
          </a:prstGeom>
        </p:spPr>
        <p:txBody>
          <a:bodyPr lIns="0" tIns="0" rIns="0" bIns="0" rtlCol="0" anchor="t">
            <a:spAutoFit/>
          </a:bodyPr>
          <a:lstStyle/>
          <a:p>
            <a:pPr algn="ctr">
              <a:lnSpc>
                <a:spcPts val="8948"/>
              </a:lnSpc>
            </a:pPr>
            <a:r>
              <a:rPr lang="en-US" sz="6391" u="sng">
                <a:solidFill>
                  <a:srgbClr val="294885"/>
                </a:solidFill>
                <a:latin typeface="Canva Sans Bold"/>
              </a:rPr>
              <a:t>Customer Features: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80926" y="5912557"/>
            <a:ext cx="16049465" cy="160494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8275827" y="0"/>
            <a:ext cx="20856752" cy="1510498"/>
          </a:xfrm>
          <a:prstGeom prst="rect">
            <a:avLst/>
          </a:prstGeom>
          <a:solidFill>
            <a:srgbClr val="B8CE34">
              <a:alpha val="88627"/>
            </a:srgbClr>
          </a:solidFill>
        </p:spPr>
      </p:sp>
      <p:pic>
        <p:nvPicPr>
          <p:cNvPr id="6" name="Picture 6"/>
          <p:cNvPicPr>
            <a:picLocks noChangeAspect="1"/>
          </p:cNvPicPr>
          <p:nvPr/>
        </p:nvPicPr>
        <p:blipFill>
          <a:blip r:embed="rId2"/>
          <a:srcRect/>
          <a:stretch>
            <a:fillRect/>
          </a:stretch>
        </p:blipFill>
        <p:spPr>
          <a:xfrm>
            <a:off x="0" y="9037986"/>
            <a:ext cx="4480590" cy="1249014"/>
          </a:xfrm>
          <a:prstGeom prst="rect">
            <a:avLst/>
          </a:prstGeom>
        </p:spPr>
      </p:pic>
      <p:sp>
        <p:nvSpPr>
          <p:cNvPr id="7" name="TextBox 7"/>
          <p:cNvSpPr txBox="1"/>
          <p:nvPr/>
        </p:nvSpPr>
        <p:spPr>
          <a:xfrm>
            <a:off x="86629" y="258598"/>
            <a:ext cx="11477920" cy="811531"/>
          </a:xfrm>
          <a:prstGeom prst="rect">
            <a:avLst/>
          </a:prstGeom>
        </p:spPr>
        <p:txBody>
          <a:bodyPr lIns="0" tIns="0" rIns="0" bIns="0" rtlCol="0" anchor="t">
            <a:spAutoFit/>
          </a:bodyPr>
          <a:lstStyle/>
          <a:p>
            <a:pPr algn="ctr">
              <a:lnSpc>
                <a:spcPts val="6719"/>
              </a:lnSpc>
            </a:pPr>
            <a:r>
              <a:rPr lang="en-US" sz="4799" u="sng">
                <a:solidFill>
                  <a:srgbClr val="294885"/>
                </a:solidFill>
                <a:latin typeface="Canva Sans Bold"/>
              </a:rPr>
              <a:t>Customer Features Cont..</a:t>
            </a:r>
          </a:p>
        </p:txBody>
      </p:sp>
      <p:sp>
        <p:nvSpPr>
          <p:cNvPr id="8" name="TextBox 8"/>
          <p:cNvSpPr txBox="1"/>
          <p:nvPr/>
        </p:nvSpPr>
        <p:spPr>
          <a:xfrm>
            <a:off x="284435" y="1453348"/>
            <a:ext cx="18003565" cy="8213090"/>
          </a:xfrm>
          <a:prstGeom prst="rect">
            <a:avLst/>
          </a:prstGeom>
        </p:spPr>
        <p:txBody>
          <a:bodyPr lIns="0" tIns="0" rIns="0" bIns="0" rtlCol="0" anchor="t">
            <a:spAutoFit/>
          </a:bodyPr>
          <a:lstStyle/>
          <a:p>
            <a:pPr>
              <a:lnSpc>
                <a:spcPts val="4060"/>
              </a:lnSpc>
            </a:pPr>
            <a:r>
              <a:rPr lang="en-US" sz="2900">
                <a:solidFill>
                  <a:srgbClr val="294885"/>
                </a:solidFill>
                <a:latin typeface="Canva Sans"/>
              </a:rPr>
              <a:t>•</a:t>
            </a:r>
            <a:r>
              <a:rPr lang="en-US" sz="2900">
                <a:solidFill>
                  <a:srgbClr val="294885"/>
                </a:solidFill>
                <a:latin typeface="Canva Sans Bold"/>
              </a:rPr>
              <a:t>Regex </a:t>
            </a:r>
            <a:r>
              <a:rPr lang="en-US" sz="2900">
                <a:solidFill>
                  <a:srgbClr val="294885"/>
                </a:solidFill>
                <a:latin typeface="Canva Sans"/>
              </a:rPr>
              <a:t>implemented in password section of signup and </a:t>
            </a:r>
            <a:r>
              <a:rPr lang="en-US" sz="2900">
                <a:solidFill>
                  <a:srgbClr val="294885"/>
                </a:solidFill>
                <a:latin typeface="Canva Sans Bold"/>
              </a:rPr>
              <a:t>password &amp; confirm password matching validation</a:t>
            </a:r>
          </a:p>
          <a:p>
            <a:pPr>
              <a:lnSpc>
                <a:spcPts val="4060"/>
              </a:lnSpc>
            </a:pPr>
            <a:r>
              <a:rPr lang="en-US" sz="2900">
                <a:solidFill>
                  <a:srgbClr val="294885"/>
                </a:solidFill>
                <a:latin typeface="Canva Sans"/>
              </a:rPr>
              <a:t>•In user profile page, customer </a:t>
            </a:r>
            <a:r>
              <a:rPr lang="en-US" sz="2900">
                <a:solidFill>
                  <a:srgbClr val="294885"/>
                </a:solidFill>
                <a:latin typeface="Canva Sans Bold"/>
              </a:rPr>
              <a:t>updates</a:t>
            </a:r>
            <a:r>
              <a:rPr lang="en-US" sz="2900">
                <a:solidFill>
                  <a:srgbClr val="294885"/>
                </a:solidFill>
                <a:latin typeface="Canva Sans"/>
              </a:rPr>
              <a:t> </a:t>
            </a:r>
            <a:r>
              <a:rPr lang="en-US" sz="2900">
                <a:solidFill>
                  <a:srgbClr val="294885"/>
                </a:solidFill>
                <a:latin typeface="Canva Sans Bold"/>
              </a:rPr>
              <a:t>image</a:t>
            </a:r>
            <a:r>
              <a:rPr lang="en-US" sz="2900">
                <a:solidFill>
                  <a:srgbClr val="294885"/>
                </a:solidFill>
                <a:latin typeface="Canva Sans"/>
              </a:rPr>
              <a:t>, full name, gender, age, occupation type and </a:t>
            </a:r>
            <a:r>
              <a:rPr lang="en-US" sz="2900">
                <a:solidFill>
                  <a:srgbClr val="294885"/>
                </a:solidFill>
                <a:latin typeface="Canva Sans Bold"/>
              </a:rPr>
              <a:t>front-end validation</a:t>
            </a:r>
            <a:r>
              <a:rPr lang="en-US" sz="2900">
                <a:solidFill>
                  <a:srgbClr val="294885"/>
                </a:solidFill>
                <a:latin typeface="Canva Sans"/>
              </a:rPr>
              <a:t> implemented in every field.</a:t>
            </a:r>
          </a:p>
          <a:p>
            <a:pPr>
              <a:lnSpc>
                <a:spcPts val="4060"/>
              </a:lnSpc>
            </a:pPr>
            <a:r>
              <a:rPr lang="en-US" sz="2900">
                <a:solidFill>
                  <a:srgbClr val="294885"/>
                </a:solidFill>
                <a:latin typeface="Canva Sans"/>
              </a:rPr>
              <a:t>•Customer can see policies and </a:t>
            </a:r>
            <a:r>
              <a:rPr lang="en-US" sz="2900">
                <a:solidFill>
                  <a:srgbClr val="294885"/>
                </a:solidFill>
                <a:latin typeface="Canva Sans Bold"/>
              </a:rPr>
              <a:t>buy policy after proper front-end form validation</a:t>
            </a:r>
            <a:r>
              <a:rPr lang="en-US" sz="2900">
                <a:solidFill>
                  <a:srgbClr val="294885"/>
                </a:solidFill>
                <a:latin typeface="Canva Sans"/>
              </a:rPr>
              <a:t>. Customer can also see plans corresponding to the policy he is going to buy.</a:t>
            </a:r>
          </a:p>
          <a:p>
            <a:pPr>
              <a:lnSpc>
                <a:spcPts val="4060"/>
              </a:lnSpc>
            </a:pPr>
            <a:r>
              <a:rPr lang="en-US" sz="2900">
                <a:solidFill>
                  <a:srgbClr val="294885"/>
                </a:solidFill>
                <a:latin typeface="Canva Sans"/>
              </a:rPr>
              <a:t>•</a:t>
            </a:r>
            <a:r>
              <a:rPr lang="en-US" sz="2900">
                <a:solidFill>
                  <a:srgbClr val="294885"/>
                </a:solidFill>
                <a:latin typeface="Canva Sans Bold"/>
              </a:rPr>
              <a:t>Fake payment</a:t>
            </a:r>
            <a:r>
              <a:rPr lang="en-US" sz="2900">
                <a:solidFill>
                  <a:srgbClr val="294885"/>
                </a:solidFill>
                <a:latin typeface="Canva Sans"/>
              </a:rPr>
              <a:t> implemented for the customer to pay for the policy and </a:t>
            </a:r>
            <a:r>
              <a:rPr lang="en-US" sz="2900">
                <a:solidFill>
                  <a:srgbClr val="294885"/>
                </a:solidFill>
                <a:latin typeface="Canva Sans Bold"/>
              </a:rPr>
              <a:t>payment card </a:t>
            </a:r>
            <a:r>
              <a:rPr lang="en-US" sz="2900">
                <a:solidFill>
                  <a:srgbClr val="294885"/>
                </a:solidFill>
                <a:latin typeface="Canva Sans"/>
              </a:rPr>
              <a:t>details are </a:t>
            </a:r>
            <a:r>
              <a:rPr lang="en-US" sz="2900">
                <a:solidFill>
                  <a:srgbClr val="294885"/>
                </a:solidFill>
                <a:latin typeface="Canva Sans Bold"/>
              </a:rPr>
              <a:t>validated with a REST API </a:t>
            </a:r>
            <a:r>
              <a:rPr lang="en-US" sz="2900">
                <a:solidFill>
                  <a:srgbClr val="294885"/>
                </a:solidFill>
                <a:latin typeface="Canva Sans"/>
              </a:rPr>
              <a:t>. Once payment done he will be redirected to download an invoice of the policy he bought.</a:t>
            </a:r>
          </a:p>
          <a:p>
            <a:pPr>
              <a:lnSpc>
                <a:spcPts val="4060"/>
              </a:lnSpc>
            </a:pPr>
            <a:r>
              <a:rPr lang="en-US" sz="2900">
                <a:solidFill>
                  <a:srgbClr val="294885"/>
                </a:solidFill>
                <a:latin typeface="Canva Sans"/>
              </a:rPr>
              <a:t>•Customer can navigate to his dashboard to</a:t>
            </a:r>
            <a:r>
              <a:rPr lang="en-US" sz="2900">
                <a:solidFill>
                  <a:srgbClr val="294885"/>
                </a:solidFill>
                <a:latin typeface="Canva Sans Bold"/>
              </a:rPr>
              <a:t> view the plans bought</a:t>
            </a:r>
            <a:r>
              <a:rPr lang="en-US" sz="2900">
                <a:solidFill>
                  <a:srgbClr val="294885"/>
                </a:solidFill>
                <a:latin typeface="Canva Sans"/>
              </a:rPr>
              <a:t> by him.</a:t>
            </a:r>
          </a:p>
          <a:p>
            <a:pPr>
              <a:lnSpc>
                <a:spcPts val="4060"/>
              </a:lnSpc>
            </a:pPr>
            <a:r>
              <a:rPr lang="en-US" sz="2900">
                <a:solidFill>
                  <a:srgbClr val="294885"/>
                </a:solidFill>
                <a:latin typeface="Canva Sans"/>
              </a:rPr>
              <a:t>•Customer can file an </a:t>
            </a:r>
            <a:r>
              <a:rPr lang="en-US" sz="2900">
                <a:solidFill>
                  <a:srgbClr val="294885"/>
                </a:solidFill>
                <a:latin typeface="Canva Sans Bold"/>
              </a:rPr>
              <a:t>FNOL in case of an accident </a:t>
            </a:r>
            <a:r>
              <a:rPr lang="en-US" sz="2900">
                <a:solidFill>
                  <a:srgbClr val="294885"/>
                </a:solidFill>
                <a:latin typeface="Canva Sans"/>
              </a:rPr>
              <a:t>or can get his </a:t>
            </a:r>
            <a:r>
              <a:rPr lang="en-US" sz="2900">
                <a:solidFill>
                  <a:srgbClr val="294885"/>
                </a:solidFill>
                <a:latin typeface="Canva Sans Bold"/>
              </a:rPr>
              <a:t>cover amount</a:t>
            </a:r>
            <a:r>
              <a:rPr lang="en-US" sz="2900">
                <a:solidFill>
                  <a:srgbClr val="294885"/>
                </a:solidFill>
                <a:latin typeface="Canva Sans"/>
              </a:rPr>
              <a:t> during any medical emergency.</a:t>
            </a:r>
          </a:p>
          <a:p>
            <a:pPr>
              <a:lnSpc>
                <a:spcPts val="4060"/>
              </a:lnSpc>
            </a:pPr>
            <a:r>
              <a:rPr lang="en-US" sz="2900">
                <a:solidFill>
                  <a:srgbClr val="294885"/>
                </a:solidFill>
                <a:latin typeface="Canva Sans"/>
              </a:rPr>
              <a:t>•While filing an FNOL, proper</a:t>
            </a:r>
            <a:r>
              <a:rPr lang="en-US" sz="2900">
                <a:solidFill>
                  <a:srgbClr val="294885"/>
                </a:solidFill>
                <a:latin typeface="Canva Sans Bold"/>
              </a:rPr>
              <a:t> validations for incident date, police report number format</a:t>
            </a:r>
            <a:r>
              <a:rPr lang="en-US" sz="2900">
                <a:solidFill>
                  <a:srgbClr val="294885"/>
                </a:solidFill>
                <a:latin typeface="Canva Sans"/>
              </a:rPr>
              <a:t> are taken care of. Customer will be updated regarding the status of his claim.</a:t>
            </a:r>
          </a:p>
          <a:p>
            <a:pPr>
              <a:lnSpc>
                <a:spcPts val="4060"/>
              </a:lnSpc>
            </a:pPr>
            <a:r>
              <a:rPr lang="en-US" sz="2900">
                <a:solidFill>
                  <a:srgbClr val="294885"/>
                </a:solidFill>
                <a:latin typeface="Canva Sans"/>
              </a:rPr>
              <a:t>•</a:t>
            </a:r>
            <a:r>
              <a:rPr lang="en-US" sz="2900">
                <a:solidFill>
                  <a:srgbClr val="294885"/>
                </a:solidFill>
                <a:latin typeface="Canva Sans Bold"/>
              </a:rPr>
              <a:t>JQuery AJAX</a:t>
            </a:r>
            <a:r>
              <a:rPr lang="en-US" sz="2900">
                <a:solidFill>
                  <a:srgbClr val="294885"/>
                </a:solidFill>
                <a:latin typeface="Canva Sans"/>
              </a:rPr>
              <a:t> implemeted throughout the customer dashboard page.</a:t>
            </a:r>
          </a:p>
          <a:p>
            <a:pPr>
              <a:lnSpc>
                <a:spcPts val="4060"/>
              </a:lnSpc>
            </a:pPr>
            <a:endParaRPr lang="en-US" sz="2900">
              <a:solidFill>
                <a:srgbClr val="294885"/>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80926" y="5912557"/>
            <a:ext cx="16049465" cy="160494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8275827" y="0"/>
            <a:ext cx="20856752" cy="1510498"/>
          </a:xfrm>
          <a:prstGeom prst="rect">
            <a:avLst/>
          </a:prstGeom>
          <a:solidFill>
            <a:srgbClr val="B8CE34">
              <a:alpha val="88627"/>
            </a:srgbClr>
          </a:solidFill>
        </p:spPr>
      </p:sp>
      <p:pic>
        <p:nvPicPr>
          <p:cNvPr id="6" name="Picture 6"/>
          <p:cNvPicPr>
            <a:picLocks noChangeAspect="1"/>
          </p:cNvPicPr>
          <p:nvPr/>
        </p:nvPicPr>
        <p:blipFill>
          <a:blip r:embed="rId2"/>
          <a:srcRect/>
          <a:stretch>
            <a:fillRect/>
          </a:stretch>
        </p:blipFill>
        <p:spPr>
          <a:xfrm>
            <a:off x="0" y="9037986"/>
            <a:ext cx="4480590" cy="1249014"/>
          </a:xfrm>
          <a:prstGeom prst="rect">
            <a:avLst/>
          </a:prstGeom>
        </p:spPr>
      </p:pic>
      <p:sp>
        <p:nvSpPr>
          <p:cNvPr id="7" name="TextBox 7"/>
          <p:cNvSpPr txBox="1"/>
          <p:nvPr/>
        </p:nvSpPr>
        <p:spPr>
          <a:xfrm>
            <a:off x="86629" y="258598"/>
            <a:ext cx="11477920" cy="811531"/>
          </a:xfrm>
          <a:prstGeom prst="rect">
            <a:avLst/>
          </a:prstGeom>
        </p:spPr>
        <p:txBody>
          <a:bodyPr lIns="0" tIns="0" rIns="0" bIns="0" rtlCol="0" anchor="t">
            <a:spAutoFit/>
          </a:bodyPr>
          <a:lstStyle/>
          <a:p>
            <a:pPr algn="ctr">
              <a:lnSpc>
                <a:spcPts val="6719"/>
              </a:lnSpc>
            </a:pPr>
            <a:r>
              <a:rPr lang="en-US" sz="4799" u="sng">
                <a:solidFill>
                  <a:srgbClr val="294885"/>
                </a:solidFill>
                <a:latin typeface="Canva Sans Bold"/>
              </a:rPr>
              <a:t>Customer Features Cont..</a:t>
            </a:r>
          </a:p>
        </p:txBody>
      </p:sp>
      <p:sp>
        <p:nvSpPr>
          <p:cNvPr id="8" name="TextBox 8"/>
          <p:cNvSpPr txBox="1"/>
          <p:nvPr/>
        </p:nvSpPr>
        <p:spPr>
          <a:xfrm>
            <a:off x="328972" y="1834540"/>
            <a:ext cx="17262169" cy="8597796"/>
          </a:xfrm>
          <a:prstGeom prst="rect">
            <a:avLst/>
          </a:prstGeom>
        </p:spPr>
        <p:txBody>
          <a:bodyPr lIns="0" tIns="0" rIns="0" bIns="0" rtlCol="0" anchor="t">
            <a:spAutoFit/>
          </a:bodyPr>
          <a:lstStyle/>
          <a:p>
            <a:pPr marL="584175" lvl="1" indent="-292088" algn="just">
              <a:lnSpc>
                <a:spcPts val="3788"/>
              </a:lnSpc>
              <a:buFont typeface="Arial"/>
              <a:buChar char="•"/>
            </a:pPr>
            <a:r>
              <a:rPr lang="en-US" sz="2705">
                <a:solidFill>
                  <a:srgbClr val="294885"/>
                </a:solidFill>
                <a:latin typeface="Canva Sans"/>
              </a:rPr>
              <a:t>In our project we have implemented two policies:</a:t>
            </a:r>
            <a:r>
              <a:rPr lang="en-US" sz="2705">
                <a:solidFill>
                  <a:srgbClr val="294885"/>
                </a:solidFill>
                <a:latin typeface="Canva Sans Bold"/>
              </a:rPr>
              <a:t> Bike Insurance and Health Insurance.</a:t>
            </a:r>
            <a:r>
              <a:rPr lang="en-US" sz="2705">
                <a:solidFill>
                  <a:srgbClr val="294885"/>
                </a:solidFill>
                <a:latin typeface="Canva Sans"/>
              </a:rPr>
              <a:t> </a:t>
            </a:r>
          </a:p>
          <a:p>
            <a:pPr marL="584175" lvl="1" indent="-292088" algn="just">
              <a:lnSpc>
                <a:spcPts val="3788"/>
              </a:lnSpc>
              <a:buFont typeface="Arial"/>
              <a:buChar char="•"/>
            </a:pPr>
            <a:r>
              <a:rPr lang="en-US" sz="2705">
                <a:solidFill>
                  <a:srgbClr val="294885"/>
                </a:solidFill>
                <a:latin typeface="Canva Sans"/>
              </a:rPr>
              <a:t>Implementation of Bike Insurance Functionalities:</a:t>
            </a:r>
          </a:p>
          <a:p>
            <a:pPr marL="584175" lvl="1" indent="-292088" algn="just">
              <a:lnSpc>
                <a:spcPts val="3788"/>
              </a:lnSpc>
              <a:buFont typeface="Arial"/>
              <a:buChar char="•"/>
            </a:pPr>
            <a:r>
              <a:rPr lang="en-US" sz="2705">
                <a:solidFill>
                  <a:srgbClr val="294885"/>
                </a:solidFill>
                <a:latin typeface="Canva Sans"/>
              </a:rPr>
              <a:t>Customer fills a form with details like </a:t>
            </a:r>
            <a:r>
              <a:rPr lang="en-US" sz="2705">
                <a:solidFill>
                  <a:srgbClr val="294885"/>
                </a:solidFill>
                <a:latin typeface="Canva Sans Bold"/>
              </a:rPr>
              <a:t>Bike Number, Bike Make, Bike Model, Bike Registration Year</a:t>
            </a:r>
            <a:r>
              <a:rPr lang="en-US" sz="2705">
                <a:solidFill>
                  <a:srgbClr val="294885"/>
                </a:solidFill>
                <a:latin typeface="Canva Sans"/>
              </a:rPr>
              <a:t> before he is going to buy the policy. Each of these fields are </a:t>
            </a:r>
            <a:r>
              <a:rPr lang="en-US" sz="2705">
                <a:solidFill>
                  <a:srgbClr val="294885"/>
                </a:solidFill>
                <a:latin typeface="Canva Sans Bold"/>
              </a:rPr>
              <a:t>mandatory </a:t>
            </a:r>
            <a:r>
              <a:rPr lang="en-US" sz="2705">
                <a:solidFill>
                  <a:srgbClr val="294885"/>
                </a:solidFill>
                <a:latin typeface="Canva Sans"/>
              </a:rPr>
              <a:t>to fill. </a:t>
            </a:r>
            <a:r>
              <a:rPr lang="en-US" sz="2705">
                <a:solidFill>
                  <a:srgbClr val="294885"/>
                </a:solidFill>
                <a:latin typeface="Canva Sans Bold"/>
              </a:rPr>
              <a:t>Bike Number</a:t>
            </a:r>
            <a:r>
              <a:rPr lang="en-US" sz="2705">
                <a:solidFill>
                  <a:srgbClr val="294885"/>
                </a:solidFill>
                <a:latin typeface="Canva Sans"/>
              </a:rPr>
              <a:t> is </a:t>
            </a:r>
            <a:r>
              <a:rPr lang="en-US" sz="2705">
                <a:solidFill>
                  <a:srgbClr val="294885"/>
                </a:solidFill>
                <a:latin typeface="Canva Sans Bold"/>
              </a:rPr>
              <a:t>validated</a:t>
            </a:r>
            <a:r>
              <a:rPr lang="en-US" sz="2705">
                <a:solidFill>
                  <a:srgbClr val="294885"/>
                </a:solidFill>
                <a:latin typeface="Canva Sans"/>
              </a:rPr>
              <a:t> with proper format so no junk data enters the database. </a:t>
            </a:r>
            <a:r>
              <a:rPr lang="en-US" sz="2705">
                <a:solidFill>
                  <a:srgbClr val="294885"/>
                </a:solidFill>
                <a:latin typeface="Canva Sans Bold"/>
              </a:rPr>
              <a:t>Bike models are populated dynamically </a:t>
            </a:r>
            <a:r>
              <a:rPr lang="en-US" sz="2705">
                <a:solidFill>
                  <a:srgbClr val="294885"/>
                </a:solidFill>
                <a:latin typeface="Canva Sans"/>
              </a:rPr>
              <a:t>based on the </a:t>
            </a:r>
            <a:r>
              <a:rPr lang="en-US" sz="2705">
                <a:solidFill>
                  <a:srgbClr val="294885"/>
                </a:solidFill>
                <a:latin typeface="Canva Sans Bold"/>
              </a:rPr>
              <a:t>bike makes</a:t>
            </a:r>
            <a:r>
              <a:rPr lang="en-US" sz="2705">
                <a:solidFill>
                  <a:srgbClr val="294885"/>
                </a:solidFill>
                <a:latin typeface="Canva Sans"/>
              </a:rPr>
              <a:t>- functionality acheived by </a:t>
            </a:r>
            <a:r>
              <a:rPr lang="en-US" sz="2705">
                <a:solidFill>
                  <a:srgbClr val="294885"/>
                </a:solidFill>
                <a:latin typeface="Canva Sans Bold"/>
              </a:rPr>
              <a:t>AJAX.</a:t>
            </a:r>
          </a:p>
          <a:p>
            <a:pPr marL="584175" lvl="1" indent="-292088" algn="just">
              <a:lnSpc>
                <a:spcPts val="3788"/>
              </a:lnSpc>
              <a:buFont typeface="Arial"/>
              <a:buChar char="•"/>
            </a:pPr>
            <a:r>
              <a:rPr lang="en-US" sz="2705">
                <a:solidFill>
                  <a:srgbClr val="294885"/>
                </a:solidFill>
                <a:latin typeface="Canva Sans"/>
              </a:rPr>
              <a:t>Other details of the customer like name, email, age gender etc are populated from session.</a:t>
            </a:r>
          </a:p>
          <a:p>
            <a:pPr marL="584175" lvl="1" indent="-292088" algn="just">
              <a:lnSpc>
                <a:spcPts val="3788"/>
              </a:lnSpc>
              <a:buFont typeface="Arial"/>
              <a:buChar char="•"/>
            </a:pPr>
            <a:r>
              <a:rPr lang="en-US" sz="2705">
                <a:solidFill>
                  <a:srgbClr val="294885"/>
                </a:solidFill>
                <a:latin typeface="Canva Sans"/>
              </a:rPr>
              <a:t>Once the customer buys bike insurance, he can file</a:t>
            </a:r>
            <a:r>
              <a:rPr lang="en-US" sz="2705">
                <a:solidFill>
                  <a:srgbClr val="294885"/>
                </a:solidFill>
                <a:latin typeface="Canva Sans Bold"/>
              </a:rPr>
              <a:t> first notice of loss or FNOL(one time)</a:t>
            </a:r>
            <a:r>
              <a:rPr lang="en-US" sz="2705">
                <a:solidFill>
                  <a:srgbClr val="294885"/>
                </a:solidFill>
                <a:latin typeface="Canva Sans"/>
              </a:rPr>
              <a:t>in case he met with an accident.</a:t>
            </a:r>
          </a:p>
          <a:p>
            <a:pPr marL="584175" lvl="1" indent="-292088" algn="just">
              <a:lnSpc>
                <a:spcPts val="3788"/>
              </a:lnSpc>
              <a:buFont typeface="Arial"/>
              <a:buChar char="•"/>
            </a:pPr>
            <a:r>
              <a:rPr lang="en-US" sz="2705">
                <a:solidFill>
                  <a:srgbClr val="294885"/>
                </a:solidFill>
                <a:latin typeface="Canva Sans"/>
              </a:rPr>
              <a:t>The FNOL form contains </a:t>
            </a:r>
            <a:r>
              <a:rPr lang="en-US" sz="2705">
                <a:solidFill>
                  <a:srgbClr val="294885"/>
                </a:solidFill>
                <a:latin typeface="Canva Sans Bold"/>
              </a:rPr>
              <a:t>auto filled fields</a:t>
            </a:r>
            <a:r>
              <a:rPr lang="en-US" sz="2705">
                <a:solidFill>
                  <a:srgbClr val="294885"/>
                </a:solidFill>
                <a:latin typeface="Canva Sans"/>
              </a:rPr>
              <a:t> corresponding to the bike details he filled up earlier and is asked to fill in new details.</a:t>
            </a:r>
          </a:p>
          <a:p>
            <a:pPr marL="584175" lvl="1" indent="-292088" algn="just">
              <a:lnSpc>
                <a:spcPts val="3788"/>
              </a:lnSpc>
              <a:buFont typeface="Arial"/>
              <a:buChar char="•"/>
            </a:pPr>
            <a:r>
              <a:rPr lang="en-US" sz="2705">
                <a:solidFill>
                  <a:srgbClr val="294885"/>
                </a:solidFill>
                <a:latin typeface="Canva Sans"/>
              </a:rPr>
              <a:t>Each of these fields are again </a:t>
            </a:r>
            <a:r>
              <a:rPr lang="en-US" sz="2705">
                <a:solidFill>
                  <a:srgbClr val="294885"/>
                </a:solidFill>
                <a:latin typeface="Canva Sans Bold"/>
              </a:rPr>
              <a:t>compulsory to fill </a:t>
            </a:r>
            <a:r>
              <a:rPr lang="en-US" sz="2705">
                <a:solidFill>
                  <a:srgbClr val="294885"/>
                </a:solidFill>
                <a:latin typeface="Canva Sans"/>
              </a:rPr>
              <a:t>with proper validation being applied to the accident date i.e.</a:t>
            </a:r>
            <a:r>
              <a:rPr lang="en-US" sz="2705">
                <a:solidFill>
                  <a:srgbClr val="294885"/>
                </a:solidFill>
                <a:latin typeface="Canva Sans Bold"/>
              </a:rPr>
              <a:t> accident date </a:t>
            </a:r>
            <a:r>
              <a:rPr lang="en-US" sz="2705">
                <a:solidFill>
                  <a:srgbClr val="294885"/>
                </a:solidFill>
                <a:latin typeface="Canva Sans"/>
              </a:rPr>
              <a:t>cannot go beyond current date and also proper police report number is mandated. The above functionalities are acheived using </a:t>
            </a:r>
            <a:r>
              <a:rPr lang="en-US" sz="2705">
                <a:solidFill>
                  <a:srgbClr val="294885"/>
                </a:solidFill>
                <a:latin typeface="Canva Sans Bold"/>
              </a:rPr>
              <a:t>JavaScirpt.</a:t>
            </a:r>
          </a:p>
          <a:p>
            <a:pPr marL="584175" lvl="1" indent="-292088" algn="just">
              <a:lnSpc>
                <a:spcPts val="3788"/>
              </a:lnSpc>
              <a:buFont typeface="Arial"/>
              <a:buChar char="•"/>
            </a:pPr>
            <a:r>
              <a:rPr lang="en-US" sz="2705">
                <a:solidFill>
                  <a:srgbClr val="294885"/>
                </a:solidFill>
                <a:latin typeface="Canva Sans"/>
              </a:rPr>
              <a:t>Once he files FNOL, he will be notified regarding the status of his claim.</a:t>
            </a:r>
          </a:p>
          <a:p>
            <a:pPr algn="just">
              <a:lnSpc>
                <a:spcPts val="3788"/>
              </a:lnSpc>
            </a:pPr>
            <a:endParaRPr lang="en-US" sz="2705">
              <a:solidFill>
                <a:srgbClr val="294885"/>
              </a:solidFill>
              <a:latin typeface="Canva Sans"/>
            </a:endParaRPr>
          </a:p>
          <a:p>
            <a:pPr>
              <a:lnSpc>
                <a:spcPts val="3923"/>
              </a:lnSpc>
            </a:pPr>
            <a:endParaRPr lang="en-US" sz="2705">
              <a:solidFill>
                <a:srgbClr val="294885"/>
              </a:solidFill>
              <a:latin typeface="Canva Sans"/>
            </a:endParaRPr>
          </a:p>
          <a:p>
            <a:pPr>
              <a:lnSpc>
                <a:spcPts val="3923"/>
              </a:lnSpc>
            </a:pPr>
            <a:endParaRPr lang="en-US" sz="2705">
              <a:solidFill>
                <a:srgbClr val="294885"/>
              </a:solidFill>
              <a:latin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80926" y="5912557"/>
            <a:ext cx="16049465" cy="160494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8275827" y="0"/>
            <a:ext cx="20856752" cy="1510498"/>
          </a:xfrm>
          <a:prstGeom prst="rect">
            <a:avLst/>
          </a:prstGeom>
          <a:solidFill>
            <a:srgbClr val="B8CE34">
              <a:alpha val="88627"/>
            </a:srgbClr>
          </a:solidFill>
        </p:spPr>
      </p:sp>
      <p:pic>
        <p:nvPicPr>
          <p:cNvPr id="6" name="Picture 6"/>
          <p:cNvPicPr>
            <a:picLocks noChangeAspect="1"/>
          </p:cNvPicPr>
          <p:nvPr/>
        </p:nvPicPr>
        <p:blipFill>
          <a:blip r:embed="rId2"/>
          <a:srcRect/>
          <a:stretch>
            <a:fillRect/>
          </a:stretch>
        </p:blipFill>
        <p:spPr>
          <a:xfrm>
            <a:off x="0" y="9037986"/>
            <a:ext cx="4480590" cy="1249014"/>
          </a:xfrm>
          <a:prstGeom prst="rect">
            <a:avLst/>
          </a:prstGeom>
        </p:spPr>
      </p:pic>
      <p:sp>
        <p:nvSpPr>
          <p:cNvPr id="7" name="TextBox 7"/>
          <p:cNvSpPr txBox="1"/>
          <p:nvPr/>
        </p:nvSpPr>
        <p:spPr>
          <a:xfrm>
            <a:off x="86629" y="258598"/>
            <a:ext cx="11477920" cy="811531"/>
          </a:xfrm>
          <a:prstGeom prst="rect">
            <a:avLst/>
          </a:prstGeom>
        </p:spPr>
        <p:txBody>
          <a:bodyPr lIns="0" tIns="0" rIns="0" bIns="0" rtlCol="0" anchor="t">
            <a:spAutoFit/>
          </a:bodyPr>
          <a:lstStyle/>
          <a:p>
            <a:pPr algn="ctr">
              <a:lnSpc>
                <a:spcPts val="6719"/>
              </a:lnSpc>
            </a:pPr>
            <a:r>
              <a:rPr lang="en-US" sz="4799" u="sng">
                <a:solidFill>
                  <a:srgbClr val="294885"/>
                </a:solidFill>
                <a:latin typeface="Canva Sans Bold"/>
              </a:rPr>
              <a:t>Customer Features Cont..</a:t>
            </a:r>
          </a:p>
        </p:txBody>
      </p:sp>
      <p:sp>
        <p:nvSpPr>
          <p:cNvPr id="8" name="TextBox 8"/>
          <p:cNvSpPr txBox="1"/>
          <p:nvPr/>
        </p:nvSpPr>
        <p:spPr>
          <a:xfrm>
            <a:off x="512915" y="1989944"/>
            <a:ext cx="16746385" cy="6838952"/>
          </a:xfrm>
          <a:prstGeom prst="rect">
            <a:avLst/>
          </a:prstGeom>
        </p:spPr>
        <p:txBody>
          <a:bodyPr lIns="0" tIns="0" rIns="0" bIns="0" rtlCol="0" anchor="t">
            <a:spAutoFit/>
          </a:bodyPr>
          <a:lstStyle/>
          <a:p>
            <a:pPr marL="566721" lvl="1" indent="-283361" algn="just">
              <a:lnSpc>
                <a:spcPts val="3674"/>
              </a:lnSpc>
              <a:buFont typeface="Arial"/>
              <a:buChar char="•"/>
            </a:pPr>
            <a:r>
              <a:rPr lang="en-US" sz="2624">
                <a:solidFill>
                  <a:srgbClr val="294885"/>
                </a:solidFill>
                <a:latin typeface="Canva Sans"/>
              </a:rPr>
              <a:t>Implementation of Health Insurance Functionalities:</a:t>
            </a:r>
          </a:p>
          <a:p>
            <a:pPr marL="566721" lvl="1" indent="-283361" algn="just">
              <a:lnSpc>
                <a:spcPts val="3674"/>
              </a:lnSpc>
              <a:buFont typeface="Arial"/>
              <a:buChar char="•"/>
            </a:pPr>
            <a:r>
              <a:rPr lang="en-US" sz="2624">
                <a:solidFill>
                  <a:srgbClr val="294885"/>
                </a:solidFill>
                <a:latin typeface="Canva Sans"/>
              </a:rPr>
              <a:t>Customer can buy health insurance for himself, and also for his </a:t>
            </a:r>
            <a:r>
              <a:rPr lang="en-US" sz="2624">
                <a:solidFill>
                  <a:srgbClr val="294885"/>
                </a:solidFill>
                <a:latin typeface="Canva Sans Bold"/>
              </a:rPr>
              <a:t>family members</a:t>
            </a:r>
            <a:r>
              <a:rPr lang="en-US" sz="2624">
                <a:solidFill>
                  <a:srgbClr val="294885"/>
                </a:solidFill>
                <a:latin typeface="Canva Sans"/>
              </a:rPr>
              <a:t> like his spouse, father, mother, son, daughter.</a:t>
            </a:r>
          </a:p>
          <a:p>
            <a:pPr marL="566721" lvl="1" indent="-283361" algn="just">
              <a:lnSpc>
                <a:spcPts val="3674"/>
              </a:lnSpc>
              <a:buFont typeface="Arial"/>
              <a:buChar char="•"/>
            </a:pPr>
            <a:r>
              <a:rPr lang="en-US" sz="2624">
                <a:solidFill>
                  <a:srgbClr val="294885"/>
                </a:solidFill>
                <a:latin typeface="Canva Sans"/>
              </a:rPr>
              <a:t>In case he is buying the insurance for his family members, </a:t>
            </a:r>
            <a:r>
              <a:rPr lang="en-US" sz="2624">
                <a:solidFill>
                  <a:srgbClr val="294885"/>
                </a:solidFill>
                <a:latin typeface="Canva Sans Bold"/>
              </a:rPr>
              <a:t>extra fields</a:t>
            </a:r>
            <a:r>
              <a:rPr lang="en-US" sz="2624">
                <a:solidFill>
                  <a:srgbClr val="294885"/>
                </a:solidFill>
                <a:latin typeface="Canva Sans"/>
              </a:rPr>
              <a:t> like name, age, adhar card number of that </a:t>
            </a:r>
            <a:r>
              <a:rPr lang="en-US" sz="2624">
                <a:solidFill>
                  <a:srgbClr val="294885"/>
                </a:solidFill>
                <a:latin typeface="Canva Sans Bold"/>
              </a:rPr>
              <a:t>family member</a:t>
            </a:r>
            <a:r>
              <a:rPr lang="en-US" sz="2624">
                <a:solidFill>
                  <a:srgbClr val="294885"/>
                </a:solidFill>
                <a:latin typeface="Canva Sans"/>
              </a:rPr>
              <a:t> are brought to the </a:t>
            </a:r>
            <a:r>
              <a:rPr lang="en-US" sz="2624">
                <a:solidFill>
                  <a:srgbClr val="294885"/>
                </a:solidFill>
                <a:latin typeface="Canva Sans Bold"/>
              </a:rPr>
              <a:t>form </a:t>
            </a:r>
            <a:r>
              <a:rPr lang="en-US" sz="2624">
                <a:solidFill>
                  <a:srgbClr val="294885"/>
                </a:solidFill>
                <a:latin typeface="Canva Sans"/>
              </a:rPr>
              <a:t>to be filled by him, with the help of </a:t>
            </a:r>
            <a:r>
              <a:rPr lang="en-US" sz="2624">
                <a:solidFill>
                  <a:srgbClr val="294885"/>
                </a:solidFill>
                <a:latin typeface="Canva Sans Bold"/>
              </a:rPr>
              <a:t>AJAX</a:t>
            </a:r>
            <a:r>
              <a:rPr lang="en-US" sz="2624">
                <a:solidFill>
                  <a:srgbClr val="294885"/>
                </a:solidFill>
                <a:latin typeface="Canva Sans"/>
              </a:rPr>
              <a:t>. Also, proper </a:t>
            </a:r>
            <a:r>
              <a:rPr lang="en-US" sz="2624">
                <a:solidFill>
                  <a:srgbClr val="294885"/>
                </a:solidFill>
                <a:latin typeface="Canva Sans Bold"/>
              </a:rPr>
              <a:t>age validation</a:t>
            </a:r>
            <a:r>
              <a:rPr lang="en-US" sz="2624">
                <a:solidFill>
                  <a:srgbClr val="294885"/>
                </a:solidFill>
                <a:latin typeface="Canva Sans"/>
              </a:rPr>
              <a:t> in case each of the family members is taken care of.</a:t>
            </a:r>
          </a:p>
          <a:p>
            <a:pPr marL="566721" lvl="1" indent="-283361" algn="just">
              <a:lnSpc>
                <a:spcPts val="3674"/>
              </a:lnSpc>
              <a:buFont typeface="Arial"/>
              <a:buChar char="•"/>
            </a:pPr>
            <a:r>
              <a:rPr lang="en-US" sz="2624">
                <a:solidFill>
                  <a:srgbClr val="294885"/>
                </a:solidFill>
                <a:latin typeface="Canva Sans"/>
              </a:rPr>
              <a:t>In case he is buying it for </a:t>
            </a:r>
            <a:r>
              <a:rPr lang="en-US" sz="2624">
                <a:solidFill>
                  <a:srgbClr val="294885"/>
                </a:solidFill>
                <a:latin typeface="Canva Sans Bold"/>
              </a:rPr>
              <a:t>himself</a:t>
            </a:r>
            <a:r>
              <a:rPr lang="en-US" sz="2624">
                <a:solidFill>
                  <a:srgbClr val="294885"/>
                </a:solidFill>
                <a:latin typeface="Canva Sans"/>
              </a:rPr>
              <a:t> no such extra fields appear since details like his name, age, gender etc. are </a:t>
            </a:r>
            <a:r>
              <a:rPr lang="en-US" sz="2624">
                <a:solidFill>
                  <a:srgbClr val="294885"/>
                </a:solidFill>
                <a:latin typeface="Canva Sans Bold"/>
              </a:rPr>
              <a:t>populated from session</a:t>
            </a:r>
            <a:r>
              <a:rPr lang="en-US" sz="2624">
                <a:solidFill>
                  <a:srgbClr val="294885"/>
                </a:solidFill>
                <a:latin typeface="Canva Sans"/>
              </a:rPr>
              <a:t>. </a:t>
            </a:r>
          </a:p>
          <a:p>
            <a:pPr marL="566721" lvl="1" indent="-283361" algn="just">
              <a:lnSpc>
                <a:spcPts val="3674"/>
              </a:lnSpc>
              <a:buFont typeface="Arial"/>
              <a:buChar char="•"/>
            </a:pPr>
            <a:r>
              <a:rPr lang="en-US" sz="2624">
                <a:solidFill>
                  <a:srgbClr val="294885"/>
                </a:solidFill>
                <a:latin typeface="Canva Sans"/>
              </a:rPr>
              <a:t>Once the customer buys health insurance, he can </a:t>
            </a:r>
            <a:r>
              <a:rPr lang="en-US" sz="2624">
                <a:solidFill>
                  <a:srgbClr val="294885"/>
                </a:solidFill>
                <a:latin typeface="Canva Sans Bold"/>
              </a:rPr>
              <a:t>claim</a:t>
            </a:r>
            <a:r>
              <a:rPr lang="en-US" sz="2624">
                <a:solidFill>
                  <a:srgbClr val="294885"/>
                </a:solidFill>
                <a:latin typeface="Canva Sans"/>
              </a:rPr>
              <a:t> for his </a:t>
            </a:r>
            <a:r>
              <a:rPr lang="en-US" sz="2624">
                <a:solidFill>
                  <a:srgbClr val="294885"/>
                </a:solidFill>
                <a:latin typeface="Canva Sans Bold"/>
              </a:rPr>
              <a:t>cover amount</a:t>
            </a:r>
            <a:r>
              <a:rPr lang="en-US" sz="2624">
                <a:solidFill>
                  <a:srgbClr val="294885"/>
                </a:solidFill>
                <a:latin typeface="Canva Sans"/>
              </a:rPr>
              <a:t> during medical emergency.</a:t>
            </a:r>
          </a:p>
          <a:p>
            <a:pPr marL="566721" lvl="1" indent="-283361" algn="just">
              <a:lnSpc>
                <a:spcPts val="3674"/>
              </a:lnSpc>
              <a:buFont typeface="Arial"/>
              <a:buChar char="•"/>
            </a:pPr>
            <a:r>
              <a:rPr lang="en-US" sz="2624">
                <a:solidFill>
                  <a:srgbClr val="294885"/>
                </a:solidFill>
                <a:latin typeface="Canva Sans"/>
              </a:rPr>
              <a:t>The form to claim the amount is populated with the data he already filled up while he was buying the insurance.</a:t>
            </a:r>
          </a:p>
          <a:p>
            <a:pPr marL="566721" lvl="1" indent="-283361" algn="just">
              <a:lnSpc>
                <a:spcPts val="3674"/>
              </a:lnSpc>
              <a:buFont typeface="Arial"/>
              <a:buChar char="•"/>
            </a:pPr>
            <a:r>
              <a:rPr lang="en-US" sz="2624">
                <a:solidFill>
                  <a:srgbClr val="294885"/>
                </a:solidFill>
                <a:latin typeface="Canva Sans"/>
              </a:rPr>
              <a:t>Customer can claim for the amount only </a:t>
            </a:r>
            <a:r>
              <a:rPr lang="en-US" sz="2624">
                <a:solidFill>
                  <a:srgbClr val="294885"/>
                </a:solidFill>
                <a:latin typeface="Canva Sans Bold"/>
              </a:rPr>
              <a:t>once</a:t>
            </a:r>
            <a:r>
              <a:rPr lang="en-US" sz="2624">
                <a:solidFill>
                  <a:srgbClr val="294885"/>
                </a:solidFill>
                <a:latin typeface="Canva Sans"/>
              </a:rPr>
              <a:t>, corresponding to the policy he bought.</a:t>
            </a:r>
          </a:p>
          <a:p>
            <a:pPr marL="566721" lvl="1" indent="-283361" algn="just">
              <a:lnSpc>
                <a:spcPts val="3674"/>
              </a:lnSpc>
              <a:buFont typeface="Arial"/>
              <a:buChar char="•"/>
            </a:pPr>
            <a:r>
              <a:rPr lang="en-US" sz="2624">
                <a:solidFill>
                  <a:srgbClr val="294885"/>
                </a:solidFill>
                <a:latin typeface="Canva Sans"/>
              </a:rPr>
              <a:t>Once he files the claim, he will be notified regarding the status of his claim.</a:t>
            </a:r>
          </a:p>
          <a:p>
            <a:pPr algn="just">
              <a:lnSpc>
                <a:spcPts val="3674"/>
              </a:lnSpc>
            </a:pPr>
            <a:endParaRPr lang="en-US" sz="2624">
              <a:solidFill>
                <a:srgbClr val="294885"/>
              </a:solidFill>
              <a:latin typeface="Canva Sans"/>
            </a:endParaRPr>
          </a:p>
        </p:txBody>
      </p:sp>
      <p:grpSp>
        <p:nvGrpSpPr>
          <p:cNvPr id="9" name="Group 9"/>
          <p:cNvGrpSpPr/>
          <p:nvPr/>
        </p:nvGrpSpPr>
        <p:grpSpPr>
          <a:xfrm>
            <a:off x="13088870" y="6396798"/>
            <a:ext cx="16049465" cy="16049465"/>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CE34"/>
        </a:solidFill>
        <a:effectLst/>
      </p:bgPr>
    </p:bg>
    <p:spTree>
      <p:nvGrpSpPr>
        <p:cNvPr id="1" name=""/>
        <p:cNvGrpSpPr/>
        <p:nvPr/>
      </p:nvGrpSpPr>
      <p:grpSpPr>
        <a:xfrm>
          <a:off x="0" y="0"/>
          <a:ext cx="0" cy="0"/>
          <a:chOff x="0" y="0"/>
          <a:chExt cx="0" cy="0"/>
        </a:xfrm>
      </p:grpSpPr>
      <p:grpSp>
        <p:nvGrpSpPr>
          <p:cNvPr id="2" name="Group 2"/>
          <p:cNvGrpSpPr/>
          <p:nvPr/>
        </p:nvGrpSpPr>
        <p:grpSpPr>
          <a:xfrm>
            <a:off x="2542326" y="1896557"/>
            <a:ext cx="3552057" cy="2254611"/>
            <a:chOff x="0" y="-76200"/>
            <a:chExt cx="935521" cy="678971"/>
          </a:xfrm>
        </p:grpSpPr>
        <p:sp>
          <p:nvSpPr>
            <p:cNvPr id="3" name="Freeform 3"/>
            <p:cNvSpPr/>
            <p:nvPr/>
          </p:nvSpPr>
          <p:spPr>
            <a:xfrm>
              <a:off x="0" y="0"/>
              <a:ext cx="935521" cy="406400"/>
            </a:xfrm>
            <a:custGeom>
              <a:avLst/>
              <a:gdLst/>
              <a:ahLst/>
              <a:cxnLst/>
              <a:rect l="l" t="t" r="r" b="b"/>
              <a:pathLst>
                <a:path w="935521" h="406400">
                  <a:moveTo>
                    <a:pt x="119876" y="0"/>
                  </a:moveTo>
                  <a:lnTo>
                    <a:pt x="815645" y="0"/>
                  </a:lnTo>
                  <a:cubicBezTo>
                    <a:pt x="847438" y="0"/>
                    <a:pt x="877929" y="12630"/>
                    <a:pt x="900410" y="35111"/>
                  </a:cubicBezTo>
                  <a:cubicBezTo>
                    <a:pt x="922891" y="57592"/>
                    <a:pt x="935521" y="88083"/>
                    <a:pt x="935521" y="119876"/>
                  </a:cubicBezTo>
                  <a:lnTo>
                    <a:pt x="935521" y="286524"/>
                  </a:lnTo>
                  <a:cubicBezTo>
                    <a:pt x="935521" y="352730"/>
                    <a:pt x="881851" y="406400"/>
                    <a:pt x="815645" y="406400"/>
                  </a:cubicBezTo>
                  <a:lnTo>
                    <a:pt x="119876" y="406400"/>
                  </a:lnTo>
                  <a:cubicBezTo>
                    <a:pt x="53670" y="406400"/>
                    <a:pt x="0" y="352730"/>
                    <a:pt x="0" y="286524"/>
                  </a:cubicBezTo>
                  <a:lnTo>
                    <a:pt x="0" y="119876"/>
                  </a:lnTo>
                  <a:cubicBezTo>
                    <a:pt x="0" y="53670"/>
                    <a:pt x="53670" y="0"/>
                    <a:pt x="119876" y="0"/>
                  </a:cubicBezTo>
                  <a:close/>
                </a:path>
              </a:pathLst>
            </a:custGeom>
            <a:solidFill>
              <a:srgbClr val="F8EEE2"/>
            </a:solidFill>
          </p:spPr>
        </p:sp>
        <p:sp>
          <p:nvSpPr>
            <p:cNvPr id="4" name="TextBox 4"/>
            <p:cNvSpPr txBox="1"/>
            <p:nvPr/>
          </p:nvSpPr>
          <p:spPr>
            <a:xfrm>
              <a:off x="0" y="-76200"/>
              <a:ext cx="812800" cy="678971"/>
            </a:xfrm>
            <a:prstGeom prst="rect">
              <a:avLst/>
            </a:prstGeom>
          </p:spPr>
          <p:txBody>
            <a:bodyPr lIns="50800" tIns="50800" rIns="50800" bIns="50800" rtlCol="0" anchor="ctr"/>
            <a:lstStyle/>
            <a:p>
              <a:pPr algn="ctr">
                <a:lnSpc>
                  <a:spcPts val="5319"/>
                </a:lnSpc>
              </a:pPr>
              <a:r>
                <a:rPr lang="en-US" sz="3799" dirty="0">
                  <a:solidFill>
                    <a:srgbClr val="294885"/>
                  </a:solidFill>
                  <a:latin typeface="Quicksand Bold"/>
                </a:rPr>
                <a:t>Login</a:t>
              </a:r>
            </a:p>
            <a:p>
              <a:pPr algn="ctr">
                <a:lnSpc>
                  <a:spcPts val="3359"/>
                </a:lnSpc>
              </a:pPr>
              <a:endParaRPr lang="en-US" sz="3799" dirty="0">
                <a:solidFill>
                  <a:srgbClr val="294885"/>
                </a:solidFill>
                <a:latin typeface="Quicksand Bold"/>
              </a:endParaRPr>
            </a:p>
          </p:txBody>
        </p:sp>
      </p:grpSp>
      <p:grpSp>
        <p:nvGrpSpPr>
          <p:cNvPr id="5" name="Group 5"/>
          <p:cNvGrpSpPr/>
          <p:nvPr/>
        </p:nvGrpSpPr>
        <p:grpSpPr>
          <a:xfrm>
            <a:off x="2518623" y="4151168"/>
            <a:ext cx="3575760" cy="1543050"/>
            <a:chOff x="0" y="0"/>
            <a:chExt cx="941764" cy="406400"/>
          </a:xfrm>
        </p:grpSpPr>
        <p:sp>
          <p:nvSpPr>
            <p:cNvPr id="6" name="Freeform 6"/>
            <p:cNvSpPr/>
            <p:nvPr/>
          </p:nvSpPr>
          <p:spPr>
            <a:xfrm>
              <a:off x="0" y="0"/>
              <a:ext cx="941764" cy="406400"/>
            </a:xfrm>
            <a:custGeom>
              <a:avLst/>
              <a:gdLst/>
              <a:ahLst/>
              <a:cxnLst/>
              <a:rect l="l" t="t" r="r" b="b"/>
              <a:pathLst>
                <a:path w="941764" h="406400">
                  <a:moveTo>
                    <a:pt x="119081" y="0"/>
                  </a:moveTo>
                  <a:lnTo>
                    <a:pt x="822683" y="0"/>
                  </a:lnTo>
                  <a:cubicBezTo>
                    <a:pt x="888449" y="0"/>
                    <a:pt x="941764" y="53314"/>
                    <a:pt x="941764" y="119081"/>
                  </a:cubicBezTo>
                  <a:lnTo>
                    <a:pt x="941764" y="287319"/>
                  </a:lnTo>
                  <a:cubicBezTo>
                    <a:pt x="941764" y="353086"/>
                    <a:pt x="888449" y="406400"/>
                    <a:pt x="822683" y="406400"/>
                  </a:cubicBezTo>
                  <a:lnTo>
                    <a:pt x="119081" y="406400"/>
                  </a:lnTo>
                  <a:cubicBezTo>
                    <a:pt x="53314" y="406400"/>
                    <a:pt x="0" y="353086"/>
                    <a:pt x="0" y="287319"/>
                  </a:cubicBezTo>
                  <a:lnTo>
                    <a:pt x="0" y="119081"/>
                  </a:lnTo>
                  <a:cubicBezTo>
                    <a:pt x="0" y="53314"/>
                    <a:pt x="53314" y="0"/>
                    <a:pt x="119081" y="0"/>
                  </a:cubicBezTo>
                  <a:close/>
                </a:path>
              </a:pathLst>
            </a:custGeom>
            <a:solidFill>
              <a:srgbClr val="F8EEE2"/>
            </a:solidFill>
          </p:spPr>
        </p:sp>
        <p:sp>
          <p:nvSpPr>
            <p:cNvPr id="7" name="TextBox 7"/>
            <p:cNvSpPr txBox="1"/>
            <p:nvPr/>
          </p:nvSpPr>
          <p:spPr>
            <a:xfrm>
              <a:off x="0" y="-76200"/>
              <a:ext cx="812800" cy="889000"/>
            </a:xfrm>
            <a:prstGeom prst="rect">
              <a:avLst/>
            </a:prstGeom>
          </p:spPr>
          <p:txBody>
            <a:bodyPr lIns="50800" tIns="50800" rIns="50800" bIns="50800" rtlCol="0" anchor="ctr"/>
            <a:lstStyle/>
            <a:p>
              <a:pPr algn="ctr">
                <a:lnSpc>
                  <a:spcPts val="5039"/>
                </a:lnSpc>
              </a:pPr>
              <a:endParaRPr/>
            </a:p>
          </p:txBody>
        </p:sp>
      </p:grpSp>
      <p:grpSp>
        <p:nvGrpSpPr>
          <p:cNvPr id="8" name="Group 8"/>
          <p:cNvGrpSpPr/>
          <p:nvPr/>
        </p:nvGrpSpPr>
        <p:grpSpPr>
          <a:xfrm>
            <a:off x="2518623" y="6465743"/>
            <a:ext cx="3575760" cy="1568102"/>
            <a:chOff x="0" y="0"/>
            <a:chExt cx="941764" cy="412998"/>
          </a:xfrm>
        </p:grpSpPr>
        <p:sp>
          <p:nvSpPr>
            <p:cNvPr id="9" name="Freeform 9"/>
            <p:cNvSpPr/>
            <p:nvPr/>
          </p:nvSpPr>
          <p:spPr>
            <a:xfrm>
              <a:off x="0" y="0"/>
              <a:ext cx="941764" cy="412998"/>
            </a:xfrm>
            <a:custGeom>
              <a:avLst/>
              <a:gdLst/>
              <a:ahLst/>
              <a:cxnLst/>
              <a:rect l="l" t="t" r="r" b="b"/>
              <a:pathLst>
                <a:path w="941764" h="412998">
                  <a:moveTo>
                    <a:pt x="119081" y="0"/>
                  </a:moveTo>
                  <a:lnTo>
                    <a:pt x="822683" y="0"/>
                  </a:lnTo>
                  <a:cubicBezTo>
                    <a:pt x="888449" y="0"/>
                    <a:pt x="941764" y="53314"/>
                    <a:pt x="941764" y="119081"/>
                  </a:cubicBezTo>
                  <a:lnTo>
                    <a:pt x="941764" y="293917"/>
                  </a:lnTo>
                  <a:cubicBezTo>
                    <a:pt x="941764" y="359684"/>
                    <a:pt x="888449" y="412998"/>
                    <a:pt x="822683" y="412998"/>
                  </a:cubicBezTo>
                  <a:lnTo>
                    <a:pt x="119081" y="412998"/>
                  </a:lnTo>
                  <a:cubicBezTo>
                    <a:pt x="53314" y="412998"/>
                    <a:pt x="0" y="359684"/>
                    <a:pt x="0" y="293917"/>
                  </a:cubicBezTo>
                  <a:lnTo>
                    <a:pt x="0" y="119081"/>
                  </a:lnTo>
                  <a:cubicBezTo>
                    <a:pt x="0" y="53314"/>
                    <a:pt x="53314" y="0"/>
                    <a:pt x="119081" y="0"/>
                  </a:cubicBezTo>
                  <a:close/>
                </a:path>
              </a:pathLst>
            </a:custGeom>
            <a:solidFill>
              <a:srgbClr val="F8EEE2"/>
            </a:solidFill>
          </p:spPr>
        </p:sp>
        <p:sp>
          <p:nvSpPr>
            <p:cNvPr id="10" name="TextBox 10"/>
            <p:cNvSpPr txBox="1"/>
            <p:nvPr/>
          </p:nvSpPr>
          <p:spPr>
            <a:xfrm>
              <a:off x="0" y="-76200"/>
              <a:ext cx="812800" cy="889000"/>
            </a:xfrm>
            <a:prstGeom prst="rect">
              <a:avLst/>
            </a:prstGeom>
          </p:spPr>
          <p:txBody>
            <a:bodyPr lIns="50800" tIns="50800" rIns="50800" bIns="50800" rtlCol="0" anchor="ctr"/>
            <a:lstStyle/>
            <a:p>
              <a:pPr algn="ctr">
                <a:lnSpc>
                  <a:spcPts val="5599"/>
                </a:lnSpc>
              </a:pPr>
              <a:endParaRPr/>
            </a:p>
          </p:txBody>
        </p:sp>
      </p:grpSp>
      <p:grpSp>
        <p:nvGrpSpPr>
          <p:cNvPr id="11" name="Group 11"/>
          <p:cNvGrpSpPr/>
          <p:nvPr/>
        </p:nvGrpSpPr>
        <p:grpSpPr>
          <a:xfrm>
            <a:off x="8771164" y="2100632"/>
            <a:ext cx="3646868" cy="1422760"/>
            <a:chOff x="0" y="0"/>
            <a:chExt cx="960492" cy="374719"/>
          </a:xfrm>
        </p:grpSpPr>
        <p:sp>
          <p:nvSpPr>
            <p:cNvPr id="12" name="Freeform 12"/>
            <p:cNvSpPr/>
            <p:nvPr/>
          </p:nvSpPr>
          <p:spPr>
            <a:xfrm>
              <a:off x="0" y="0"/>
              <a:ext cx="960492" cy="374719"/>
            </a:xfrm>
            <a:custGeom>
              <a:avLst/>
              <a:gdLst/>
              <a:ahLst/>
              <a:cxnLst/>
              <a:rect l="l" t="t" r="r" b="b"/>
              <a:pathLst>
                <a:path w="960492" h="374719">
                  <a:moveTo>
                    <a:pt x="116759" y="0"/>
                  </a:moveTo>
                  <a:lnTo>
                    <a:pt x="843733" y="0"/>
                  </a:lnTo>
                  <a:cubicBezTo>
                    <a:pt x="908217" y="0"/>
                    <a:pt x="960492" y="52275"/>
                    <a:pt x="960492" y="116759"/>
                  </a:cubicBezTo>
                  <a:lnTo>
                    <a:pt x="960492" y="257959"/>
                  </a:lnTo>
                  <a:cubicBezTo>
                    <a:pt x="960492" y="322444"/>
                    <a:pt x="908217" y="374719"/>
                    <a:pt x="843733" y="374719"/>
                  </a:cubicBezTo>
                  <a:lnTo>
                    <a:pt x="116759" y="374719"/>
                  </a:lnTo>
                  <a:cubicBezTo>
                    <a:pt x="52275" y="374719"/>
                    <a:pt x="0" y="322444"/>
                    <a:pt x="0" y="257959"/>
                  </a:cubicBezTo>
                  <a:lnTo>
                    <a:pt x="0" y="116759"/>
                  </a:lnTo>
                  <a:cubicBezTo>
                    <a:pt x="0" y="52275"/>
                    <a:pt x="52275" y="0"/>
                    <a:pt x="116759" y="0"/>
                  </a:cubicBezTo>
                  <a:close/>
                </a:path>
              </a:pathLst>
            </a:custGeom>
            <a:solidFill>
              <a:srgbClr val="F8EEE2"/>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4479"/>
                </a:lnSpc>
              </a:pPr>
              <a:endParaRPr/>
            </a:p>
            <a:p>
              <a:pPr algn="ctr">
                <a:lnSpc>
                  <a:spcPts val="4479"/>
                </a:lnSpc>
              </a:pPr>
              <a:endParaRPr/>
            </a:p>
          </p:txBody>
        </p:sp>
      </p:grpSp>
      <p:grpSp>
        <p:nvGrpSpPr>
          <p:cNvPr id="14" name="Group 14"/>
          <p:cNvGrpSpPr/>
          <p:nvPr/>
        </p:nvGrpSpPr>
        <p:grpSpPr>
          <a:xfrm>
            <a:off x="8879566" y="4117749"/>
            <a:ext cx="3646868" cy="1543050"/>
            <a:chOff x="0" y="0"/>
            <a:chExt cx="960492" cy="406400"/>
          </a:xfrm>
        </p:grpSpPr>
        <p:sp>
          <p:nvSpPr>
            <p:cNvPr id="15" name="Freeform 15"/>
            <p:cNvSpPr/>
            <p:nvPr/>
          </p:nvSpPr>
          <p:spPr>
            <a:xfrm>
              <a:off x="0" y="0"/>
              <a:ext cx="960492" cy="406400"/>
            </a:xfrm>
            <a:custGeom>
              <a:avLst/>
              <a:gdLst/>
              <a:ahLst/>
              <a:cxnLst/>
              <a:rect l="l" t="t" r="r" b="b"/>
              <a:pathLst>
                <a:path w="960492" h="406400">
                  <a:moveTo>
                    <a:pt x="116759" y="0"/>
                  </a:moveTo>
                  <a:lnTo>
                    <a:pt x="843733" y="0"/>
                  </a:lnTo>
                  <a:cubicBezTo>
                    <a:pt x="908217" y="0"/>
                    <a:pt x="960492" y="52275"/>
                    <a:pt x="960492" y="116759"/>
                  </a:cubicBezTo>
                  <a:lnTo>
                    <a:pt x="960492" y="289641"/>
                  </a:lnTo>
                  <a:cubicBezTo>
                    <a:pt x="960492" y="354125"/>
                    <a:pt x="908217" y="406400"/>
                    <a:pt x="843733" y="406400"/>
                  </a:cubicBezTo>
                  <a:lnTo>
                    <a:pt x="116759" y="406400"/>
                  </a:lnTo>
                  <a:cubicBezTo>
                    <a:pt x="52275" y="406400"/>
                    <a:pt x="0" y="354125"/>
                    <a:pt x="0" y="289641"/>
                  </a:cubicBezTo>
                  <a:lnTo>
                    <a:pt x="0" y="116759"/>
                  </a:lnTo>
                  <a:cubicBezTo>
                    <a:pt x="0" y="52275"/>
                    <a:pt x="52275" y="0"/>
                    <a:pt x="116759" y="0"/>
                  </a:cubicBezTo>
                  <a:close/>
                </a:path>
              </a:pathLst>
            </a:custGeom>
            <a:solidFill>
              <a:srgbClr val="F8EEE2"/>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9144000" y="6446840"/>
            <a:ext cx="3430064" cy="1552253"/>
            <a:chOff x="0" y="0"/>
            <a:chExt cx="903391" cy="408824"/>
          </a:xfrm>
        </p:grpSpPr>
        <p:sp>
          <p:nvSpPr>
            <p:cNvPr id="18" name="Freeform 18"/>
            <p:cNvSpPr/>
            <p:nvPr/>
          </p:nvSpPr>
          <p:spPr>
            <a:xfrm>
              <a:off x="0" y="0"/>
              <a:ext cx="903391" cy="408824"/>
            </a:xfrm>
            <a:custGeom>
              <a:avLst/>
              <a:gdLst/>
              <a:ahLst/>
              <a:cxnLst/>
              <a:rect l="l" t="t" r="r" b="b"/>
              <a:pathLst>
                <a:path w="903391" h="408824">
                  <a:moveTo>
                    <a:pt x="124139" y="0"/>
                  </a:moveTo>
                  <a:lnTo>
                    <a:pt x="779252" y="0"/>
                  </a:lnTo>
                  <a:cubicBezTo>
                    <a:pt x="812176" y="0"/>
                    <a:pt x="843751" y="13079"/>
                    <a:pt x="867032" y="36360"/>
                  </a:cubicBezTo>
                  <a:cubicBezTo>
                    <a:pt x="890312" y="59640"/>
                    <a:pt x="903391" y="91215"/>
                    <a:pt x="903391" y="124139"/>
                  </a:cubicBezTo>
                  <a:lnTo>
                    <a:pt x="903391" y="284685"/>
                  </a:lnTo>
                  <a:cubicBezTo>
                    <a:pt x="903391" y="353245"/>
                    <a:pt x="847812" y="408824"/>
                    <a:pt x="779252" y="408824"/>
                  </a:cubicBezTo>
                  <a:lnTo>
                    <a:pt x="124139" y="408824"/>
                  </a:lnTo>
                  <a:cubicBezTo>
                    <a:pt x="91215" y="408824"/>
                    <a:pt x="59640" y="395745"/>
                    <a:pt x="36360" y="372464"/>
                  </a:cubicBezTo>
                  <a:cubicBezTo>
                    <a:pt x="13079" y="349184"/>
                    <a:pt x="0" y="317608"/>
                    <a:pt x="0" y="284685"/>
                  </a:cubicBezTo>
                  <a:lnTo>
                    <a:pt x="0" y="124139"/>
                  </a:lnTo>
                  <a:cubicBezTo>
                    <a:pt x="0" y="91215"/>
                    <a:pt x="13079" y="59640"/>
                    <a:pt x="36360" y="36360"/>
                  </a:cubicBezTo>
                  <a:cubicBezTo>
                    <a:pt x="59640" y="13079"/>
                    <a:pt x="91215" y="0"/>
                    <a:pt x="124139" y="0"/>
                  </a:cubicBezTo>
                  <a:close/>
                </a:path>
              </a:pathLst>
            </a:custGeom>
            <a:solidFill>
              <a:srgbClr val="F8EEE2"/>
            </a:solidFill>
          </p:spPr>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4916093" y="2040487"/>
            <a:ext cx="3220216" cy="1543050"/>
            <a:chOff x="0" y="0"/>
            <a:chExt cx="848123" cy="406400"/>
          </a:xfrm>
        </p:grpSpPr>
        <p:sp>
          <p:nvSpPr>
            <p:cNvPr id="21" name="Freeform 21"/>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23" name="Picture 2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41380" y="2269157"/>
            <a:ext cx="945120" cy="1125142"/>
          </a:xfrm>
          <a:prstGeom prst="rect">
            <a:avLst/>
          </a:prstGeom>
        </p:spPr>
      </p:pic>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41380" y="6490795"/>
            <a:ext cx="1033508" cy="1148342"/>
          </a:xfrm>
          <a:prstGeom prst="rect">
            <a:avLst/>
          </a:prstGeom>
        </p:spPr>
      </p:pic>
      <p:grpSp>
        <p:nvGrpSpPr>
          <p:cNvPr id="25" name="Group 25"/>
          <p:cNvGrpSpPr/>
          <p:nvPr/>
        </p:nvGrpSpPr>
        <p:grpSpPr>
          <a:xfrm>
            <a:off x="14916093" y="4151168"/>
            <a:ext cx="3220216" cy="1543050"/>
            <a:chOff x="0" y="0"/>
            <a:chExt cx="848123" cy="406400"/>
          </a:xfrm>
        </p:grpSpPr>
        <p:sp>
          <p:nvSpPr>
            <p:cNvPr id="26" name="Freeform 26"/>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28" name="Group 28"/>
          <p:cNvGrpSpPr/>
          <p:nvPr/>
        </p:nvGrpSpPr>
        <p:grpSpPr>
          <a:xfrm>
            <a:off x="14916093" y="6490795"/>
            <a:ext cx="3220216" cy="1543050"/>
            <a:chOff x="0" y="0"/>
            <a:chExt cx="848123" cy="406400"/>
          </a:xfrm>
        </p:grpSpPr>
        <p:sp>
          <p:nvSpPr>
            <p:cNvPr id="29" name="Freeform 29"/>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30" name="TextBox 3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92172" y="6622274"/>
            <a:ext cx="1120263" cy="1095821"/>
          </a:xfrm>
          <a:prstGeom prst="rect">
            <a:avLst/>
          </a:prstGeom>
        </p:spPr>
      </p:pic>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41380" y="4295647"/>
            <a:ext cx="1203060" cy="1203060"/>
          </a:xfrm>
          <a:prstGeom prst="rect">
            <a:avLst/>
          </a:prstGeom>
        </p:spPr>
      </p:pic>
      <p:grpSp>
        <p:nvGrpSpPr>
          <p:cNvPr id="33" name="Group 33"/>
          <p:cNvGrpSpPr/>
          <p:nvPr/>
        </p:nvGrpSpPr>
        <p:grpSpPr>
          <a:xfrm>
            <a:off x="-163151" y="-252043"/>
            <a:ext cx="9842206" cy="1943100"/>
            <a:chOff x="0" y="0"/>
            <a:chExt cx="2592186" cy="511763"/>
          </a:xfrm>
        </p:grpSpPr>
        <p:sp>
          <p:nvSpPr>
            <p:cNvPr id="34" name="Freeform 34"/>
            <p:cNvSpPr/>
            <p:nvPr/>
          </p:nvSpPr>
          <p:spPr>
            <a:xfrm>
              <a:off x="0" y="0"/>
              <a:ext cx="2592186" cy="511763"/>
            </a:xfrm>
            <a:custGeom>
              <a:avLst/>
              <a:gdLst/>
              <a:ahLst/>
              <a:cxnLst/>
              <a:rect l="l" t="t" r="r" b="b"/>
              <a:pathLst>
                <a:path w="2592186" h="511763">
                  <a:moveTo>
                    <a:pt x="43263" y="0"/>
                  </a:moveTo>
                  <a:lnTo>
                    <a:pt x="2548923" y="0"/>
                  </a:lnTo>
                  <a:cubicBezTo>
                    <a:pt x="2572816" y="0"/>
                    <a:pt x="2592186" y="19370"/>
                    <a:pt x="2592186" y="43263"/>
                  </a:cubicBezTo>
                  <a:lnTo>
                    <a:pt x="2592186" y="468500"/>
                  </a:lnTo>
                  <a:cubicBezTo>
                    <a:pt x="2592186" y="492393"/>
                    <a:pt x="2572816" y="511763"/>
                    <a:pt x="2548923" y="511763"/>
                  </a:cubicBezTo>
                  <a:lnTo>
                    <a:pt x="43263" y="511763"/>
                  </a:lnTo>
                  <a:cubicBezTo>
                    <a:pt x="19370" y="511763"/>
                    <a:pt x="0" y="492393"/>
                    <a:pt x="0" y="468500"/>
                  </a:cubicBezTo>
                  <a:lnTo>
                    <a:pt x="0" y="43263"/>
                  </a:lnTo>
                  <a:cubicBezTo>
                    <a:pt x="0" y="19370"/>
                    <a:pt x="19370" y="0"/>
                    <a:pt x="43263" y="0"/>
                  </a:cubicBezTo>
                  <a:close/>
                </a:path>
              </a:pathLst>
            </a:custGeom>
            <a:solidFill>
              <a:srgbClr val="FFFFFF"/>
            </a:solidFill>
          </p:spPr>
        </p:sp>
        <p:sp>
          <p:nvSpPr>
            <p:cNvPr id="35" name="TextBox 3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36" name="Picture 3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292172" y="2463028"/>
            <a:ext cx="1024577" cy="1060364"/>
          </a:xfrm>
          <a:prstGeom prst="rect">
            <a:avLst/>
          </a:prstGeom>
        </p:spPr>
      </p:pic>
      <p:pic>
        <p:nvPicPr>
          <p:cNvPr id="37" name="Picture 37"/>
          <p:cNvPicPr>
            <a:picLocks noChangeAspect="1"/>
          </p:cNvPicPr>
          <p:nvPr/>
        </p:nvPicPr>
        <p:blipFill>
          <a:blip r:embed="rId12"/>
          <a:srcRect/>
          <a:stretch>
            <a:fillRect/>
          </a:stretch>
        </p:blipFill>
        <p:spPr>
          <a:xfrm>
            <a:off x="7290997" y="4430697"/>
            <a:ext cx="1025751" cy="1025751"/>
          </a:xfrm>
          <a:prstGeom prst="rect">
            <a:avLst/>
          </a:prstGeom>
        </p:spPr>
      </p:pic>
      <p:pic>
        <p:nvPicPr>
          <p:cNvPr id="38" name="Picture 3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431314" y="4430697"/>
            <a:ext cx="1296802" cy="1077524"/>
          </a:xfrm>
          <a:prstGeom prst="rect">
            <a:avLst/>
          </a:prstGeom>
        </p:spPr>
      </p:pic>
      <p:pic>
        <p:nvPicPr>
          <p:cNvPr id="39" name="Picture 3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751997" y="2149588"/>
            <a:ext cx="895977" cy="1258395"/>
          </a:xfrm>
          <a:prstGeom prst="rect">
            <a:avLst/>
          </a:prstGeom>
        </p:spPr>
      </p:pic>
      <p:pic>
        <p:nvPicPr>
          <p:cNvPr id="40" name="Picture 40"/>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3431314" y="6920055"/>
            <a:ext cx="1016248" cy="914623"/>
          </a:xfrm>
          <a:prstGeom prst="rect">
            <a:avLst/>
          </a:prstGeom>
        </p:spPr>
      </p:pic>
      <p:pic>
        <p:nvPicPr>
          <p:cNvPr id="41" name="Picture 41"/>
          <p:cNvPicPr>
            <a:picLocks noChangeAspect="1"/>
          </p:cNvPicPr>
          <p:nvPr/>
        </p:nvPicPr>
        <p:blipFill>
          <a:blip r:embed="rId19"/>
          <a:srcRect/>
          <a:stretch>
            <a:fillRect/>
          </a:stretch>
        </p:blipFill>
        <p:spPr>
          <a:xfrm>
            <a:off x="0" y="9045303"/>
            <a:ext cx="4878298" cy="1359879"/>
          </a:xfrm>
          <a:prstGeom prst="rect">
            <a:avLst/>
          </a:prstGeom>
        </p:spPr>
      </p:pic>
      <p:sp>
        <p:nvSpPr>
          <p:cNvPr id="42" name="TextBox 42"/>
          <p:cNvSpPr txBox="1"/>
          <p:nvPr/>
        </p:nvSpPr>
        <p:spPr>
          <a:xfrm>
            <a:off x="9530735" y="2202482"/>
            <a:ext cx="2273331" cy="1714040"/>
          </a:xfrm>
          <a:prstGeom prst="rect">
            <a:avLst/>
          </a:prstGeom>
        </p:spPr>
        <p:txBody>
          <a:bodyPr lIns="0" tIns="0" rIns="0" bIns="0" rtlCol="0" anchor="t">
            <a:spAutoFit/>
          </a:bodyPr>
          <a:lstStyle/>
          <a:p>
            <a:pPr algn="ctr">
              <a:lnSpc>
                <a:spcPts val="4610"/>
              </a:lnSpc>
            </a:pPr>
            <a:r>
              <a:rPr lang="en-US" sz="3293">
                <a:solidFill>
                  <a:srgbClr val="294885"/>
                </a:solidFill>
                <a:latin typeface="Canva Sans Bold"/>
              </a:rPr>
              <a:t>Approve Claim</a:t>
            </a:r>
          </a:p>
          <a:p>
            <a:pPr algn="ctr">
              <a:lnSpc>
                <a:spcPts val="4610"/>
              </a:lnSpc>
            </a:pPr>
            <a:endParaRPr lang="en-US" sz="3293">
              <a:solidFill>
                <a:srgbClr val="294885"/>
              </a:solidFill>
              <a:latin typeface="Canva Sans Bold"/>
            </a:endParaRPr>
          </a:p>
        </p:txBody>
      </p:sp>
      <p:sp>
        <p:nvSpPr>
          <p:cNvPr id="43" name="TextBox 43"/>
          <p:cNvSpPr txBox="1"/>
          <p:nvPr/>
        </p:nvSpPr>
        <p:spPr>
          <a:xfrm>
            <a:off x="3031656" y="4309029"/>
            <a:ext cx="2447480" cy="1526685"/>
          </a:xfrm>
          <a:prstGeom prst="rect">
            <a:avLst/>
          </a:prstGeom>
        </p:spPr>
        <p:txBody>
          <a:bodyPr lIns="0" tIns="0" rIns="0" bIns="0" rtlCol="0" anchor="t">
            <a:spAutoFit/>
          </a:bodyPr>
          <a:lstStyle/>
          <a:p>
            <a:pPr algn="ctr">
              <a:lnSpc>
                <a:spcPts val="4052"/>
              </a:lnSpc>
            </a:pPr>
            <a:r>
              <a:rPr lang="en-US" sz="2894">
                <a:solidFill>
                  <a:srgbClr val="294885"/>
                </a:solidFill>
                <a:latin typeface="Canva Sans Bold"/>
              </a:rPr>
              <a:t>View Pending Claims</a:t>
            </a:r>
          </a:p>
          <a:p>
            <a:pPr algn="ctr">
              <a:lnSpc>
                <a:spcPts val="4052"/>
              </a:lnSpc>
            </a:pPr>
            <a:endParaRPr lang="en-US" sz="2894">
              <a:solidFill>
                <a:srgbClr val="294885"/>
              </a:solidFill>
              <a:latin typeface="Canva Sans Bold"/>
            </a:endParaRPr>
          </a:p>
        </p:txBody>
      </p:sp>
      <p:sp>
        <p:nvSpPr>
          <p:cNvPr id="44" name="TextBox 44"/>
          <p:cNvSpPr txBox="1"/>
          <p:nvPr/>
        </p:nvSpPr>
        <p:spPr>
          <a:xfrm>
            <a:off x="3031656" y="6537247"/>
            <a:ext cx="2757077" cy="1369095"/>
          </a:xfrm>
          <a:prstGeom prst="rect">
            <a:avLst/>
          </a:prstGeom>
        </p:spPr>
        <p:txBody>
          <a:bodyPr lIns="0" tIns="0" rIns="0" bIns="0" rtlCol="0" anchor="t">
            <a:spAutoFit/>
          </a:bodyPr>
          <a:lstStyle/>
          <a:p>
            <a:pPr algn="ctr">
              <a:lnSpc>
                <a:spcPts val="3670"/>
              </a:lnSpc>
            </a:pPr>
            <a:r>
              <a:rPr lang="en-US" sz="2621">
                <a:solidFill>
                  <a:srgbClr val="294885"/>
                </a:solidFill>
                <a:latin typeface="Canva Sans Bold"/>
              </a:rPr>
              <a:t>Verify Details using API data </a:t>
            </a:r>
          </a:p>
          <a:p>
            <a:pPr algn="ctr">
              <a:lnSpc>
                <a:spcPts val="3670"/>
              </a:lnSpc>
            </a:pPr>
            <a:endParaRPr lang="en-US" sz="2621">
              <a:solidFill>
                <a:srgbClr val="294885"/>
              </a:solidFill>
              <a:latin typeface="Canva Sans Bold"/>
            </a:endParaRPr>
          </a:p>
        </p:txBody>
      </p:sp>
      <p:sp>
        <p:nvSpPr>
          <p:cNvPr id="45" name="TextBox 45"/>
          <p:cNvSpPr txBox="1"/>
          <p:nvPr/>
        </p:nvSpPr>
        <p:spPr>
          <a:xfrm>
            <a:off x="9269309" y="4427947"/>
            <a:ext cx="2796183" cy="1232852"/>
          </a:xfrm>
          <a:prstGeom prst="rect">
            <a:avLst/>
          </a:prstGeom>
        </p:spPr>
        <p:txBody>
          <a:bodyPr lIns="0" tIns="0" rIns="0" bIns="0" rtlCol="0" anchor="t">
            <a:spAutoFit/>
          </a:bodyPr>
          <a:lstStyle/>
          <a:p>
            <a:pPr algn="ctr">
              <a:lnSpc>
                <a:spcPts val="5022"/>
              </a:lnSpc>
            </a:pPr>
            <a:r>
              <a:rPr lang="en-US" sz="3587">
                <a:solidFill>
                  <a:srgbClr val="294885"/>
                </a:solidFill>
                <a:latin typeface="Canva Sans Bold"/>
              </a:rPr>
              <a:t>Reject Claim</a:t>
            </a:r>
          </a:p>
          <a:p>
            <a:pPr algn="ctr">
              <a:lnSpc>
                <a:spcPts val="5022"/>
              </a:lnSpc>
            </a:pPr>
            <a:endParaRPr lang="en-US" sz="3587">
              <a:solidFill>
                <a:srgbClr val="294885"/>
              </a:solidFill>
              <a:latin typeface="Canva Sans Bold"/>
            </a:endParaRPr>
          </a:p>
        </p:txBody>
      </p:sp>
      <p:sp>
        <p:nvSpPr>
          <p:cNvPr id="46" name="TextBox 46"/>
          <p:cNvSpPr txBox="1"/>
          <p:nvPr/>
        </p:nvSpPr>
        <p:spPr>
          <a:xfrm>
            <a:off x="9269309" y="6588488"/>
            <a:ext cx="3096551" cy="178054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Rejection Email Sent</a:t>
            </a:r>
          </a:p>
          <a:p>
            <a:pPr algn="ctr">
              <a:lnSpc>
                <a:spcPts val="4759"/>
              </a:lnSpc>
            </a:pPr>
            <a:endParaRPr lang="en-US" sz="3399">
              <a:solidFill>
                <a:srgbClr val="294885"/>
              </a:solidFill>
              <a:latin typeface="Canva Sans Bold"/>
            </a:endParaRPr>
          </a:p>
        </p:txBody>
      </p:sp>
      <p:sp>
        <p:nvSpPr>
          <p:cNvPr id="47" name="TextBox 47"/>
          <p:cNvSpPr txBox="1"/>
          <p:nvPr/>
        </p:nvSpPr>
        <p:spPr>
          <a:xfrm>
            <a:off x="14998758" y="4675331"/>
            <a:ext cx="3220216" cy="531107"/>
          </a:xfrm>
          <a:prstGeom prst="rect">
            <a:avLst/>
          </a:prstGeom>
        </p:spPr>
        <p:txBody>
          <a:bodyPr lIns="0" tIns="0" rIns="0" bIns="0" rtlCol="0" anchor="t">
            <a:spAutoFit/>
          </a:bodyPr>
          <a:lstStyle/>
          <a:p>
            <a:pPr algn="ctr">
              <a:lnSpc>
                <a:spcPts val="4391"/>
              </a:lnSpc>
            </a:pPr>
            <a:r>
              <a:rPr lang="en-US" sz="3136">
                <a:solidFill>
                  <a:srgbClr val="294885"/>
                </a:solidFill>
                <a:latin typeface="Canva Sans Bold"/>
              </a:rPr>
              <a:t>View Chart</a:t>
            </a:r>
          </a:p>
        </p:txBody>
      </p:sp>
      <p:sp>
        <p:nvSpPr>
          <p:cNvPr id="48" name="TextBox 48"/>
          <p:cNvSpPr txBox="1"/>
          <p:nvPr/>
        </p:nvSpPr>
        <p:spPr>
          <a:xfrm>
            <a:off x="15400449" y="2467683"/>
            <a:ext cx="2571566" cy="993905"/>
          </a:xfrm>
          <a:prstGeom prst="rect">
            <a:avLst/>
          </a:prstGeom>
        </p:spPr>
        <p:txBody>
          <a:bodyPr lIns="0" tIns="0" rIns="0" bIns="0" rtlCol="0" anchor="t">
            <a:spAutoFit/>
          </a:bodyPr>
          <a:lstStyle/>
          <a:p>
            <a:pPr algn="ctr">
              <a:lnSpc>
                <a:spcPts val="4017"/>
              </a:lnSpc>
            </a:pPr>
            <a:r>
              <a:rPr lang="en-US" sz="2869">
                <a:solidFill>
                  <a:srgbClr val="294885"/>
                </a:solidFill>
                <a:latin typeface="Canva Sans Bold"/>
              </a:rPr>
              <a:t>View History</a:t>
            </a:r>
          </a:p>
          <a:p>
            <a:pPr algn="ctr">
              <a:lnSpc>
                <a:spcPts val="4017"/>
              </a:lnSpc>
            </a:pPr>
            <a:endParaRPr lang="en-US" sz="2869">
              <a:solidFill>
                <a:srgbClr val="294885"/>
              </a:solidFill>
              <a:latin typeface="Canva Sans Bold"/>
            </a:endParaRPr>
          </a:p>
        </p:txBody>
      </p:sp>
      <p:sp>
        <p:nvSpPr>
          <p:cNvPr id="49" name="TextBox 49"/>
          <p:cNvSpPr txBox="1"/>
          <p:nvPr/>
        </p:nvSpPr>
        <p:spPr>
          <a:xfrm>
            <a:off x="15588291" y="6853380"/>
            <a:ext cx="2041149" cy="1145713"/>
          </a:xfrm>
          <a:prstGeom prst="rect">
            <a:avLst/>
          </a:prstGeom>
        </p:spPr>
        <p:txBody>
          <a:bodyPr lIns="0" tIns="0" rIns="0" bIns="0" rtlCol="0" anchor="t">
            <a:spAutoFit/>
          </a:bodyPr>
          <a:lstStyle/>
          <a:p>
            <a:pPr algn="ctr">
              <a:lnSpc>
                <a:spcPts val="4575"/>
              </a:lnSpc>
            </a:pPr>
            <a:r>
              <a:rPr lang="en-US" sz="3268">
                <a:solidFill>
                  <a:srgbClr val="294885"/>
                </a:solidFill>
                <a:latin typeface="Canva Sans Bold"/>
              </a:rPr>
              <a:t>Logout</a:t>
            </a:r>
          </a:p>
          <a:p>
            <a:pPr algn="ctr">
              <a:lnSpc>
                <a:spcPts val="4575"/>
              </a:lnSpc>
            </a:pPr>
            <a:endParaRPr lang="en-US" sz="3268">
              <a:solidFill>
                <a:srgbClr val="294885"/>
              </a:solidFill>
              <a:latin typeface="Canva Sans Bold"/>
            </a:endParaRPr>
          </a:p>
        </p:txBody>
      </p:sp>
      <p:sp>
        <p:nvSpPr>
          <p:cNvPr id="50" name="TextBox 50"/>
          <p:cNvSpPr txBox="1"/>
          <p:nvPr/>
        </p:nvSpPr>
        <p:spPr>
          <a:xfrm>
            <a:off x="513229" y="113030"/>
            <a:ext cx="8730137" cy="1097158"/>
          </a:xfrm>
          <a:prstGeom prst="rect">
            <a:avLst/>
          </a:prstGeom>
        </p:spPr>
        <p:txBody>
          <a:bodyPr lIns="0" tIns="0" rIns="0" bIns="0" rtlCol="0" anchor="t">
            <a:spAutoFit/>
          </a:bodyPr>
          <a:lstStyle/>
          <a:p>
            <a:pPr algn="ctr">
              <a:lnSpc>
                <a:spcPts val="8948"/>
              </a:lnSpc>
            </a:pPr>
            <a:r>
              <a:rPr lang="en-US" sz="6391" u="sng">
                <a:solidFill>
                  <a:srgbClr val="294885"/>
                </a:solidFill>
                <a:latin typeface="Canva Sans Bold"/>
              </a:rPr>
              <a:t>Underwriter Features: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09388" y="-3260479"/>
            <a:ext cx="16049465" cy="160494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8275827" y="0"/>
            <a:ext cx="20856752" cy="1510498"/>
          </a:xfrm>
          <a:prstGeom prst="rect">
            <a:avLst/>
          </a:prstGeom>
          <a:solidFill>
            <a:srgbClr val="B8CE34">
              <a:alpha val="88627"/>
            </a:srgbClr>
          </a:solidFill>
        </p:spPr>
      </p:sp>
      <p:sp>
        <p:nvSpPr>
          <p:cNvPr id="6" name="TextBox 6"/>
          <p:cNvSpPr txBox="1"/>
          <p:nvPr/>
        </p:nvSpPr>
        <p:spPr>
          <a:xfrm>
            <a:off x="448178" y="1879335"/>
            <a:ext cx="17155612" cy="7608297"/>
          </a:xfrm>
          <a:prstGeom prst="rect">
            <a:avLst/>
          </a:prstGeom>
        </p:spPr>
        <p:txBody>
          <a:bodyPr lIns="0" tIns="0" rIns="0" bIns="0" rtlCol="0" anchor="t">
            <a:spAutoFit/>
          </a:bodyPr>
          <a:lstStyle/>
          <a:p>
            <a:pPr algn="just">
              <a:lnSpc>
                <a:spcPts val="3795"/>
              </a:lnSpc>
            </a:pPr>
            <a:r>
              <a:rPr lang="en-US" sz="2710">
                <a:solidFill>
                  <a:srgbClr val="294885"/>
                </a:solidFill>
                <a:latin typeface="Canva Sans"/>
              </a:rPr>
              <a:t>•Underwriter can view different categories, each having two policies.</a:t>
            </a:r>
          </a:p>
          <a:p>
            <a:pPr algn="just">
              <a:lnSpc>
                <a:spcPts val="3795"/>
              </a:lnSpc>
            </a:pPr>
            <a:r>
              <a:rPr lang="en-US" sz="2710">
                <a:solidFill>
                  <a:srgbClr val="294885"/>
                </a:solidFill>
                <a:latin typeface="Canva Sans"/>
              </a:rPr>
              <a:t> Whenever he clicks on a policy, he is redirected to show a </a:t>
            </a:r>
            <a:r>
              <a:rPr lang="en-US" sz="2710">
                <a:solidFill>
                  <a:srgbClr val="294885"/>
                </a:solidFill>
                <a:latin typeface="Canva Sans Bold"/>
              </a:rPr>
              <a:t>scrollable </a:t>
            </a:r>
            <a:r>
              <a:rPr lang="en-US" sz="2710">
                <a:solidFill>
                  <a:srgbClr val="294885"/>
                </a:solidFill>
                <a:latin typeface="Canva Sans"/>
              </a:rPr>
              <a:t>table of pending claims corresponding to that policy.</a:t>
            </a:r>
          </a:p>
          <a:p>
            <a:pPr algn="just">
              <a:lnSpc>
                <a:spcPts val="3795"/>
              </a:lnSpc>
            </a:pPr>
            <a:endParaRPr lang="en-US" sz="2710">
              <a:solidFill>
                <a:srgbClr val="294885"/>
              </a:solidFill>
              <a:latin typeface="Canva Sans"/>
            </a:endParaRPr>
          </a:p>
          <a:p>
            <a:pPr algn="just">
              <a:lnSpc>
                <a:spcPts val="3795"/>
              </a:lnSpc>
            </a:pPr>
            <a:r>
              <a:rPr lang="en-US" sz="2710">
                <a:solidFill>
                  <a:srgbClr val="294885"/>
                </a:solidFill>
                <a:latin typeface="Canva Sans"/>
              </a:rPr>
              <a:t>• Underwriter verifies the claim details on background provided by the customer. Verification is done on the basis of data provided by  </a:t>
            </a:r>
            <a:r>
              <a:rPr lang="en-US" sz="2710">
                <a:solidFill>
                  <a:srgbClr val="294885"/>
                </a:solidFill>
                <a:latin typeface="Canva Sans Bold"/>
              </a:rPr>
              <a:t>Rest API</a:t>
            </a:r>
            <a:r>
              <a:rPr lang="en-US" sz="2710">
                <a:solidFill>
                  <a:srgbClr val="294885"/>
                </a:solidFill>
                <a:latin typeface="Canva Sans"/>
              </a:rPr>
              <a:t> calls.</a:t>
            </a:r>
          </a:p>
          <a:p>
            <a:pPr algn="just">
              <a:lnSpc>
                <a:spcPts val="3795"/>
              </a:lnSpc>
            </a:pPr>
            <a:endParaRPr lang="en-US" sz="2710">
              <a:solidFill>
                <a:srgbClr val="294885"/>
              </a:solidFill>
              <a:latin typeface="Canva Sans"/>
            </a:endParaRPr>
          </a:p>
          <a:p>
            <a:pPr algn="just">
              <a:lnSpc>
                <a:spcPts val="3795"/>
              </a:lnSpc>
            </a:pPr>
            <a:r>
              <a:rPr lang="en-US" sz="2710">
                <a:solidFill>
                  <a:srgbClr val="294885"/>
                </a:solidFill>
                <a:latin typeface="Canva Sans"/>
              </a:rPr>
              <a:t>•Underwriter can approve or reject the claim after</a:t>
            </a:r>
            <a:r>
              <a:rPr lang="en-US" sz="2710">
                <a:solidFill>
                  <a:srgbClr val="294885"/>
                </a:solidFill>
                <a:latin typeface="Canva Sans Bold"/>
              </a:rPr>
              <a:t> verification</a:t>
            </a:r>
            <a:r>
              <a:rPr lang="en-US" sz="2710">
                <a:solidFill>
                  <a:srgbClr val="294885"/>
                </a:solidFill>
                <a:latin typeface="Canva Sans"/>
              </a:rPr>
              <a:t>.</a:t>
            </a:r>
          </a:p>
          <a:p>
            <a:pPr algn="just">
              <a:lnSpc>
                <a:spcPts val="3795"/>
              </a:lnSpc>
            </a:pPr>
            <a:endParaRPr lang="en-US" sz="2710">
              <a:solidFill>
                <a:srgbClr val="294885"/>
              </a:solidFill>
              <a:latin typeface="Canva Sans"/>
            </a:endParaRPr>
          </a:p>
          <a:p>
            <a:pPr algn="just">
              <a:lnSpc>
                <a:spcPts val="3795"/>
              </a:lnSpc>
            </a:pPr>
            <a:r>
              <a:rPr lang="en-US" sz="2710">
                <a:solidFill>
                  <a:srgbClr val="294885"/>
                </a:solidFill>
                <a:latin typeface="Canva Sans"/>
              </a:rPr>
              <a:t>•In case of rejection a </a:t>
            </a:r>
            <a:r>
              <a:rPr lang="en-US" sz="2710">
                <a:solidFill>
                  <a:srgbClr val="294885"/>
                </a:solidFill>
                <a:latin typeface="Canva Sans Bold"/>
              </a:rPr>
              <a:t>rejection mail</a:t>
            </a:r>
            <a:r>
              <a:rPr lang="en-US" sz="2710">
                <a:solidFill>
                  <a:srgbClr val="294885"/>
                </a:solidFill>
                <a:latin typeface="Canva Sans"/>
              </a:rPr>
              <a:t> is sent.</a:t>
            </a:r>
          </a:p>
          <a:p>
            <a:pPr algn="just">
              <a:lnSpc>
                <a:spcPts val="3795"/>
              </a:lnSpc>
            </a:pPr>
            <a:endParaRPr lang="en-US" sz="2710">
              <a:solidFill>
                <a:srgbClr val="294885"/>
              </a:solidFill>
              <a:latin typeface="Canva Sans"/>
            </a:endParaRPr>
          </a:p>
          <a:p>
            <a:pPr algn="just">
              <a:lnSpc>
                <a:spcPts val="3795"/>
              </a:lnSpc>
            </a:pPr>
            <a:r>
              <a:rPr lang="en-US" sz="2710">
                <a:solidFill>
                  <a:srgbClr val="294885"/>
                </a:solidFill>
                <a:latin typeface="Canva Sans"/>
              </a:rPr>
              <a:t>•</a:t>
            </a:r>
            <a:r>
              <a:rPr lang="en-US" sz="2710">
                <a:solidFill>
                  <a:srgbClr val="294885"/>
                </a:solidFill>
                <a:latin typeface="Canva Sans Bold"/>
              </a:rPr>
              <a:t>jQuery AJAX</a:t>
            </a:r>
            <a:r>
              <a:rPr lang="en-US" sz="2710">
                <a:solidFill>
                  <a:srgbClr val="294885"/>
                </a:solidFill>
                <a:latin typeface="Canva Sans"/>
              </a:rPr>
              <a:t> implemented throughout the underwriter dashboard page.</a:t>
            </a:r>
          </a:p>
          <a:p>
            <a:pPr algn="just">
              <a:lnSpc>
                <a:spcPts val="3795"/>
              </a:lnSpc>
            </a:pPr>
            <a:endParaRPr lang="en-US" sz="2710">
              <a:solidFill>
                <a:srgbClr val="294885"/>
              </a:solidFill>
              <a:latin typeface="Canva Sans"/>
            </a:endParaRPr>
          </a:p>
          <a:p>
            <a:pPr algn="just">
              <a:lnSpc>
                <a:spcPts val="3795"/>
              </a:lnSpc>
            </a:pPr>
            <a:r>
              <a:rPr lang="en-US" sz="2710">
                <a:solidFill>
                  <a:srgbClr val="294885"/>
                </a:solidFill>
                <a:latin typeface="Canva Sans"/>
              </a:rPr>
              <a:t>•</a:t>
            </a:r>
            <a:r>
              <a:rPr lang="en-US" sz="2710">
                <a:solidFill>
                  <a:srgbClr val="294885"/>
                </a:solidFill>
                <a:latin typeface="Canva Sans Bold"/>
              </a:rPr>
              <a:t>Graph</a:t>
            </a:r>
            <a:r>
              <a:rPr lang="en-US" sz="2710">
                <a:solidFill>
                  <a:srgbClr val="294885"/>
                </a:solidFill>
                <a:latin typeface="Canva Sans"/>
              </a:rPr>
              <a:t> shown in landing page depicts the </a:t>
            </a:r>
            <a:r>
              <a:rPr lang="en-US" sz="2710">
                <a:solidFill>
                  <a:srgbClr val="294885"/>
                </a:solidFill>
                <a:latin typeface="Canva Sans Bold"/>
              </a:rPr>
              <a:t>number of users </a:t>
            </a:r>
            <a:r>
              <a:rPr lang="en-US" sz="2710">
                <a:solidFill>
                  <a:srgbClr val="294885"/>
                </a:solidFill>
                <a:latin typeface="Canva Sans"/>
              </a:rPr>
              <a:t>registered to the website and </a:t>
            </a:r>
            <a:r>
              <a:rPr lang="en-US" sz="2710">
                <a:solidFill>
                  <a:srgbClr val="294885"/>
                </a:solidFill>
                <a:latin typeface="Canva Sans Bold"/>
              </a:rPr>
              <a:t>number of policies</a:t>
            </a:r>
            <a:r>
              <a:rPr lang="en-US" sz="2710">
                <a:solidFill>
                  <a:srgbClr val="294885"/>
                </a:solidFill>
                <a:latin typeface="Canva Sans"/>
              </a:rPr>
              <a:t> bought in the last 5 days.</a:t>
            </a:r>
          </a:p>
          <a:p>
            <a:pPr algn="just">
              <a:lnSpc>
                <a:spcPts val="3795"/>
              </a:lnSpc>
            </a:pPr>
            <a:endParaRPr lang="en-US" sz="2710">
              <a:solidFill>
                <a:srgbClr val="294885"/>
              </a:solidFill>
              <a:latin typeface="Canva Sans"/>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16860" y="4622035"/>
            <a:ext cx="2244678" cy="3063457"/>
          </a:xfrm>
          <a:prstGeom prst="rect">
            <a:avLst/>
          </a:prstGeom>
        </p:spPr>
      </p:pic>
      <p:pic>
        <p:nvPicPr>
          <p:cNvPr id="8" name="Picture 8"/>
          <p:cNvPicPr>
            <a:picLocks noChangeAspect="1"/>
          </p:cNvPicPr>
          <p:nvPr/>
        </p:nvPicPr>
        <p:blipFill>
          <a:blip r:embed="rId4"/>
          <a:srcRect/>
          <a:stretch>
            <a:fillRect/>
          </a:stretch>
        </p:blipFill>
        <p:spPr>
          <a:xfrm>
            <a:off x="13024478" y="8819735"/>
            <a:ext cx="5263522" cy="1467265"/>
          </a:xfrm>
          <a:prstGeom prst="rect">
            <a:avLst/>
          </a:prstGeom>
        </p:spPr>
      </p:pic>
      <p:sp>
        <p:nvSpPr>
          <p:cNvPr id="9" name="TextBox 9"/>
          <p:cNvSpPr txBox="1"/>
          <p:nvPr/>
        </p:nvSpPr>
        <p:spPr>
          <a:xfrm>
            <a:off x="86629" y="249073"/>
            <a:ext cx="10292773" cy="887096"/>
          </a:xfrm>
          <a:prstGeom prst="rect">
            <a:avLst/>
          </a:prstGeom>
        </p:spPr>
        <p:txBody>
          <a:bodyPr lIns="0" tIns="0" rIns="0" bIns="0" rtlCol="0" anchor="t">
            <a:spAutoFit/>
          </a:bodyPr>
          <a:lstStyle/>
          <a:p>
            <a:pPr algn="ctr">
              <a:lnSpc>
                <a:spcPts val="7279"/>
              </a:lnSpc>
            </a:pPr>
            <a:r>
              <a:rPr lang="en-US" sz="5199" u="sng">
                <a:solidFill>
                  <a:srgbClr val="294885"/>
                </a:solidFill>
                <a:latin typeface="Canva Sans Bold"/>
              </a:rPr>
              <a:t>Underwriter Features Cont..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8CE34"/>
        </a:solidFill>
        <a:effectLst/>
      </p:bgPr>
    </p:bg>
    <p:spTree>
      <p:nvGrpSpPr>
        <p:cNvPr id="1" name=""/>
        <p:cNvGrpSpPr/>
        <p:nvPr/>
      </p:nvGrpSpPr>
      <p:grpSpPr>
        <a:xfrm>
          <a:off x="0" y="0"/>
          <a:ext cx="0" cy="0"/>
          <a:chOff x="0" y="0"/>
          <a:chExt cx="0" cy="0"/>
        </a:xfrm>
      </p:grpSpPr>
      <p:grpSp>
        <p:nvGrpSpPr>
          <p:cNvPr id="2" name="Group 2"/>
          <p:cNvGrpSpPr/>
          <p:nvPr/>
        </p:nvGrpSpPr>
        <p:grpSpPr>
          <a:xfrm>
            <a:off x="2518623" y="1919500"/>
            <a:ext cx="3552057" cy="2709066"/>
            <a:chOff x="0" y="-76200"/>
            <a:chExt cx="935521" cy="725988"/>
          </a:xfrm>
        </p:grpSpPr>
        <p:sp>
          <p:nvSpPr>
            <p:cNvPr id="3" name="Freeform 3"/>
            <p:cNvSpPr/>
            <p:nvPr/>
          </p:nvSpPr>
          <p:spPr>
            <a:xfrm>
              <a:off x="0" y="0"/>
              <a:ext cx="935521" cy="406400"/>
            </a:xfrm>
            <a:custGeom>
              <a:avLst/>
              <a:gdLst/>
              <a:ahLst/>
              <a:cxnLst/>
              <a:rect l="l" t="t" r="r" b="b"/>
              <a:pathLst>
                <a:path w="935521" h="406400">
                  <a:moveTo>
                    <a:pt x="119876" y="0"/>
                  </a:moveTo>
                  <a:lnTo>
                    <a:pt x="815645" y="0"/>
                  </a:lnTo>
                  <a:cubicBezTo>
                    <a:pt x="847438" y="0"/>
                    <a:pt x="877929" y="12630"/>
                    <a:pt x="900410" y="35111"/>
                  </a:cubicBezTo>
                  <a:cubicBezTo>
                    <a:pt x="922891" y="57592"/>
                    <a:pt x="935521" y="88083"/>
                    <a:pt x="935521" y="119876"/>
                  </a:cubicBezTo>
                  <a:lnTo>
                    <a:pt x="935521" y="286524"/>
                  </a:lnTo>
                  <a:cubicBezTo>
                    <a:pt x="935521" y="352730"/>
                    <a:pt x="881851" y="406400"/>
                    <a:pt x="815645" y="406400"/>
                  </a:cubicBezTo>
                  <a:lnTo>
                    <a:pt x="119876" y="406400"/>
                  </a:lnTo>
                  <a:cubicBezTo>
                    <a:pt x="53670" y="406400"/>
                    <a:pt x="0" y="352730"/>
                    <a:pt x="0" y="286524"/>
                  </a:cubicBezTo>
                  <a:lnTo>
                    <a:pt x="0" y="119876"/>
                  </a:lnTo>
                  <a:cubicBezTo>
                    <a:pt x="0" y="53670"/>
                    <a:pt x="53670" y="0"/>
                    <a:pt x="119876" y="0"/>
                  </a:cubicBezTo>
                  <a:close/>
                </a:path>
              </a:pathLst>
            </a:custGeom>
            <a:solidFill>
              <a:srgbClr val="F8EEE2"/>
            </a:solidFill>
          </p:spPr>
        </p:sp>
        <p:sp>
          <p:nvSpPr>
            <p:cNvPr id="4" name="TextBox 4"/>
            <p:cNvSpPr txBox="1"/>
            <p:nvPr/>
          </p:nvSpPr>
          <p:spPr>
            <a:xfrm>
              <a:off x="0" y="-76200"/>
              <a:ext cx="812800" cy="725988"/>
            </a:xfrm>
            <a:prstGeom prst="rect">
              <a:avLst/>
            </a:prstGeom>
          </p:spPr>
          <p:txBody>
            <a:bodyPr lIns="50800" tIns="50800" rIns="50800" bIns="50800" rtlCol="0" anchor="ctr"/>
            <a:lstStyle/>
            <a:p>
              <a:pPr algn="ctr">
                <a:lnSpc>
                  <a:spcPts val="5319"/>
                </a:lnSpc>
              </a:pPr>
              <a:r>
                <a:rPr lang="en-US" sz="3799" dirty="0">
                  <a:solidFill>
                    <a:srgbClr val="294885"/>
                  </a:solidFill>
                  <a:latin typeface="Quicksand Bold"/>
                </a:rPr>
                <a:t>Login</a:t>
              </a:r>
            </a:p>
            <a:p>
              <a:pPr algn="ctr">
                <a:lnSpc>
                  <a:spcPts val="3359"/>
                </a:lnSpc>
              </a:pPr>
              <a:endParaRPr lang="en-US" sz="3799" dirty="0">
                <a:solidFill>
                  <a:srgbClr val="294885"/>
                </a:solidFill>
                <a:latin typeface="Quicksand Bold"/>
              </a:endParaRPr>
            </a:p>
          </p:txBody>
        </p:sp>
      </p:grpSp>
      <p:grpSp>
        <p:nvGrpSpPr>
          <p:cNvPr id="5" name="Group 5"/>
          <p:cNvGrpSpPr/>
          <p:nvPr/>
        </p:nvGrpSpPr>
        <p:grpSpPr>
          <a:xfrm>
            <a:off x="2518623" y="4151168"/>
            <a:ext cx="3575760" cy="1543050"/>
            <a:chOff x="0" y="0"/>
            <a:chExt cx="941764" cy="406400"/>
          </a:xfrm>
        </p:grpSpPr>
        <p:sp>
          <p:nvSpPr>
            <p:cNvPr id="6" name="Freeform 6"/>
            <p:cNvSpPr/>
            <p:nvPr/>
          </p:nvSpPr>
          <p:spPr>
            <a:xfrm>
              <a:off x="0" y="0"/>
              <a:ext cx="941764" cy="406400"/>
            </a:xfrm>
            <a:custGeom>
              <a:avLst/>
              <a:gdLst/>
              <a:ahLst/>
              <a:cxnLst/>
              <a:rect l="l" t="t" r="r" b="b"/>
              <a:pathLst>
                <a:path w="941764" h="406400">
                  <a:moveTo>
                    <a:pt x="119081" y="0"/>
                  </a:moveTo>
                  <a:lnTo>
                    <a:pt x="822683" y="0"/>
                  </a:lnTo>
                  <a:cubicBezTo>
                    <a:pt x="888449" y="0"/>
                    <a:pt x="941764" y="53314"/>
                    <a:pt x="941764" y="119081"/>
                  </a:cubicBezTo>
                  <a:lnTo>
                    <a:pt x="941764" y="287319"/>
                  </a:lnTo>
                  <a:cubicBezTo>
                    <a:pt x="941764" y="353086"/>
                    <a:pt x="888449" y="406400"/>
                    <a:pt x="822683" y="406400"/>
                  </a:cubicBezTo>
                  <a:lnTo>
                    <a:pt x="119081" y="406400"/>
                  </a:lnTo>
                  <a:cubicBezTo>
                    <a:pt x="53314" y="406400"/>
                    <a:pt x="0" y="353086"/>
                    <a:pt x="0" y="287319"/>
                  </a:cubicBezTo>
                  <a:lnTo>
                    <a:pt x="0" y="119081"/>
                  </a:lnTo>
                  <a:cubicBezTo>
                    <a:pt x="0" y="53314"/>
                    <a:pt x="53314" y="0"/>
                    <a:pt x="119081" y="0"/>
                  </a:cubicBezTo>
                  <a:close/>
                </a:path>
              </a:pathLst>
            </a:custGeom>
            <a:solidFill>
              <a:srgbClr val="F8EEE2"/>
            </a:solidFill>
          </p:spPr>
        </p:sp>
        <p:sp>
          <p:nvSpPr>
            <p:cNvPr id="7" name="TextBox 7"/>
            <p:cNvSpPr txBox="1"/>
            <p:nvPr/>
          </p:nvSpPr>
          <p:spPr>
            <a:xfrm>
              <a:off x="0" y="-76200"/>
              <a:ext cx="812800" cy="889000"/>
            </a:xfrm>
            <a:prstGeom prst="rect">
              <a:avLst/>
            </a:prstGeom>
          </p:spPr>
          <p:txBody>
            <a:bodyPr lIns="50800" tIns="50800" rIns="50800" bIns="50800" rtlCol="0" anchor="ctr"/>
            <a:lstStyle/>
            <a:p>
              <a:pPr algn="ctr">
                <a:lnSpc>
                  <a:spcPts val="5039"/>
                </a:lnSpc>
              </a:pPr>
              <a:endParaRPr/>
            </a:p>
          </p:txBody>
        </p:sp>
      </p:grpSp>
      <p:grpSp>
        <p:nvGrpSpPr>
          <p:cNvPr id="8" name="Group 8"/>
          <p:cNvGrpSpPr/>
          <p:nvPr/>
        </p:nvGrpSpPr>
        <p:grpSpPr>
          <a:xfrm>
            <a:off x="2542326" y="6264544"/>
            <a:ext cx="3646868" cy="1422760"/>
            <a:chOff x="0" y="0"/>
            <a:chExt cx="960492" cy="374719"/>
          </a:xfrm>
        </p:grpSpPr>
        <p:sp>
          <p:nvSpPr>
            <p:cNvPr id="9" name="Freeform 9"/>
            <p:cNvSpPr/>
            <p:nvPr/>
          </p:nvSpPr>
          <p:spPr>
            <a:xfrm>
              <a:off x="0" y="0"/>
              <a:ext cx="960492" cy="374719"/>
            </a:xfrm>
            <a:custGeom>
              <a:avLst/>
              <a:gdLst/>
              <a:ahLst/>
              <a:cxnLst/>
              <a:rect l="l" t="t" r="r" b="b"/>
              <a:pathLst>
                <a:path w="960492" h="374719">
                  <a:moveTo>
                    <a:pt x="116759" y="0"/>
                  </a:moveTo>
                  <a:lnTo>
                    <a:pt x="843733" y="0"/>
                  </a:lnTo>
                  <a:cubicBezTo>
                    <a:pt x="908217" y="0"/>
                    <a:pt x="960492" y="52275"/>
                    <a:pt x="960492" y="116759"/>
                  </a:cubicBezTo>
                  <a:lnTo>
                    <a:pt x="960492" y="257959"/>
                  </a:lnTo>
                  <a:cubicBezTo>
                    <a:pt x="960492" y="322444"/>
                    <a:pt x="908217" y="374719"/>
                    <a:pt x="843733" y="374719"/>
                  </a:cubicBezTo>
                  <a:lnTo>
                    <a:pt x="116759" y="374719"/>
                  </a:lnTo>
                  <a:cubicBezTo>
                    <a:pt x="52275" y="374719"/>
                    <a:pt x="0" y="322444"/>
                    <a:pt x="0" y="257959"/>
                  </a:cubicBezTo>
                  <a:lnTo>
                    <a:pt x="0" y="116759"/>
                  </a:lnTo>
                  <a:cubicBezTo>
                    <a:pt x="0" y="52275"/>
                    <a:pt x="52275" y="0"/>
                    <a:pt x="116759" y="0"/>
                  </a:cubicBezTo>
                  <a:close/>
                </a:path>
              </a:pathLst>
            </a:custGeom>
            <a:solidFill>
              <a:srgbClr val="F8EEE2"/>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4479"/>
                </a:lnSpc>
              </a:pPr>
              <a:endParaRPr/>
            </a:p>
            <a:p>
              <a:pPr algn="ctr">
                <a:lnSpc>
                  <a:spcPts val="4479"/>
                </a:lnSpc>
              </a:pPr>
              <a:endParaRPr/>
            </a:p>
          </p:txBody>
        </p:sp>
      </p:grpSp>
      <p:grpSp>
        <p:nvGrpSpPr>
          <p:cNvPr id="11" name="Group 11"/>
          <p:cNvGrpSpPr/>
          <p:nvPr/>
        </p:nvGrpSpPr>
        <p:grpSpPr>
          <a:xfrm>
            <a:off x="14706245" y="2203845"/>
            <a:ext cx="3430064" cy="1552253"/>
            <a:chOff x="0" y="0"/>
            <a:chExt cx="903391" cy="408824"/>
          </a:xfrm>
        </p:grpSpPr>
        <p:sp>
          <p:nvSpPr>
            <p:cNvPr id="12" name="Freeform 12"/>
            <p:cNvSpPr/>
            <p:nvPr/>
          </p:nvSpPr>
          <p:spPr>
            <a:xfrm>
              <a:off x="0" y="0"/>
              <a:ext cx="903391" cy="408824"/>
            </a:xfrm>
            <a:custGeom>
              <a:avLst/>
              <a:gdLst/>
              <a:ahLst/>
              <a:cxnLst/>
              <a:rect l="l" t="t" r="r" b="b"/>
              <a:pathLst>
                <a:path w="903391" h="408824">
                  <a:moveTo>
                    <a:pt x="124139" y="0"/>
                  </a:moveTo>
                  <a:lnTo>
                    <a:pt x="779252" y="0"/>
                  </a:lnTo>
                  <a:cubicBezTo>
                    <a:pt x="812176" y="0"/>
                    <a:pt x="843751" y="13079"/>
                    <a:pt x="867032" y="36360"/>
                  </a:cubicBezTo>
                  <a:cubicBezTo>
                    <a:pt x="890312" y="59640"/>
                    <a:pt x="903391" y="91215"/>
                    <a:pt x="903391" y="124139"/>
                  </a:cubicBezTo>
                  <a:lnTo>
                    <a:pt x="903391" y="284685"/>
                  </a:lnTo>
                  <a:cubicBezTo>
                    <a:pt x="903391" y="353245"/>
                    <a:pt x="847812" y="408824"/>
                    <a:pt x="779252" y="408824"/>
                  </a:cubicBezTo>
                  <a:lnTo>
                    <a:pt x="124139" y="408824"/>
                  </a:lnTo>
                  <a:cubicBezTo>
                    <a:pt x="91215" y="408824"/>
                    <a:pt x="59640" y="395745"/>
                    <a:pt x="36360" y="372464"/>
                  </a:cubicBezTo>
                  <a:cubicBezTo>
                    <a:pt x="13079" y="349184"/>
                    <a:pt x="0" y="317608"/>
                    <a:pt x="0" y="284685"/>
                  </a:cubicBezTo>
                  <a:lnTo>
                    <a:pt x="0" y="124139"/>
                  </a:lnTo>
                  <a:cubicBezTo>
                    <a:pt x="0" y="91215"/>
                    <a:pt x="13079" y="59640"/>
                    <a:pt x="36360" y="36360"/>
                  </a:cubicBezTo>
                  <a:cubicBezTo>
                    <a:pt x="59640" y="13079"/>
                    <a:pt x="91215" y="0"/>
                    <a:pt x="124139" y="0"/>
                  </a:cubicBezTo>
                  <a:close/>
                </a:path>
              </a:pathLst>
            </a:custGeom>
            <a:solidFill>
              <a:srgbClr val="F8EEE2"/>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8236560" y="4199674"/>
            <a:ext cx="3220216" cy="1543050"/>
            <a:chOff x="0" y="0"/>
            <a:chExt cx="848123" cy="406400"/>
          </a:xfrm>
        </p:grpSpPr>
        <p:sp>
          <p:nvSpPr>
            <p:cNvPr id="15" name="Freeform 15"/>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4607" y="2472511"/>
            <a:ext cx="852533" cy="1014921"/>
          </a:xfrm>
          <a:prstGeom prst="rect">
            <a:avLst/>
          </a:prstGeom>
        </p:spPr>
      </p:pic>
      <p:grpSp>
        <p:nvGrpSpPr>
          <p:cNvPr id="18" name="Group 18"/>
          <p:cNvGrpSpPr/>
          <p:nvPr/>
        </p:nvGrpSpPr>
        <p:grpSpPr>
          <a:xfrm>
            <a:off x="14916093" y="4199674"/>
            <a:ext cx="3158383" cy="1494544"/>
            <a:chOff x="0" y="0"/>
            <a:chExt cx="831838" cy="393625"/>
          </a:xfrm>
        </p:grpSpPr>
        <p:sp>
          <p:nvSpPr>
            <p:cNvPr id="19" name="Freeform 19"/>
            <p:cNvSpPr/>
            <p:nvPr/>
          </p:nvSpPr>
          <p:spPr>
            <a:xfrm>
              <a:off x="0" y="0"/>
              <a:ext cx="831838" cy="393625"/>
            </a:xfrm>
            <a:custGeom>
              <a:avLst/>
              <a:gdLst/>
              <a:ahLst/>
              <a:cxnLst/>
              <a:rect l="l" t="t" r="r" b="b"/>
              <a:pathLst>
                <a:path w="831838" h="393625">
                  <a:moveTo>
                    <a:pt x="134818" y="0"/>
                  </a:moveTo>
                  <a:lnTo>
                    <a:pt x="697020" y="0"/>
                  </a:lnTo>
                  <a:cubicBezTo>
                    <a:pt x="771478" y="0"/>
                    <a:pt x="831838" y="60360"/>
                    <a:pt x="831838" y="134818"/>
                  </a:cubicBezTo>
                  <a:lnTo>
                    <a:pt x="831838" y="258807"/>
                  </a:lnTo>
                  <a:cubicBezTo>
                    <a:pt x="831838" y="333265"/>
                    <a:pt x="771478" y="393625"/>
                    <a:pt x="697020" y="393625"/>
                  </a:cubicBezTo>
                  <a:lnTo>
                    <a:pt x="134818" y="393625"/>
                  </a:lnTo>
                  <a:cubicBezTo>
                    <a:pt x="60360" y="393625"/>
                    <a:pt x="0" y="333265"/>
                    <a:pt x="0" y="258807"/>
                  </a:cubicBezTo>
                  <a:lnTo>
                    <a:pt x="0" y="134818"/>
                  </a:lnTo>
                  <a:cubicBezTo>
                    <a:pt x="0" y="60360"/>
                    <a:pt x="60360" y="0"/>
                    <a:pt x="134818" y="0"/>
                  </a:cubicBezTo>
                  <a:close/>
                </a:path>
              </a:pathLst>
            </a:custGeom>
            <a:solidFill>
              <a:srgbClr val="F8EEE2"/>
            </a:solidFill>
          </p:spPr>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4916093" y="6490795"/>
            <a:ext cx="3220216" cy="1543050"/>
            <a:chOff x="0" y="0"/>
            <a:chExt cx="848123" cy="406400"/>
          </a:xfrm>
        </p:grpSpPr>
        <p:sp>
          <p:nvSpPr>
            <p:cNvPr id="22" name="Freeform 22"/>
            <p:cNvSpPr/>
            <p:nvPr/>
          </p:nvSpPr>
          <p:spPr>
            <a:xfrm>
              <a:off x="0" y="0"/>
              <a:ext cx="848123" cy="406400"/>
            </a:xfrm>
            <a:custGeom>
              <a:avLst/>
              <a:gdLst/>
              <a:ahLst/>
              <a:cxnLst/>
              <a:rect l="l" t="t" r="r" b="b"/>
              <a:pathLst>
                <a:path w="848123" h="406400">
                  <a:moveTo>
                    <a:pt x="132229" y="0"/>
                  </a:moveTo>
                  <a:lnTo>
                    <a:pt x="715894" y="0"/>
                  </a:lnTo>
                  <a:cubicBezTo>
                    <a:pt x="750963" y="0"/>
                    <a:pt x="784596" y="13931"/>
                    <a:pt x="809394" y="38729"/>
                  </a:cubicBezTo>
                  <a:cubicBezTo>
                    <a:pt x="834191" y="63527"/>
                    <a:pt x="848123" y="97160"/>
                    <a:pt x="848123" y="132229"/>
                  </a:cubicBezTo>
                  <a:lnTo>
                    <a:pt x="848123" y="274171"/>
                  </a:lnTo>
                  <a:cubicBezTo>
                    <a:pt x="848123" y="347199"/>
                    <a:pt x="788922" y="406400"/>
                    <a:pt x="715894" y="406400"/>
                  </a:cubicBezTo>
                  <a:lnTo>
                    <a:pt x="132229" y="406400"/>
                  </a:lnTo>
                  <a:cubicBezTo>
                    <a:pt x="59201" y="406400"/>
                    <a:pt x="0" y="347199"/>
                    <a:pt x="0" y="274171"/>
                  </a:cubicBezTo>
                  <a:lnTo>
                    <a:pt x="0" y="132229"/>
                  </a:lnTo>
                  <a:cubicBezTo>
                    <a:pt x="0" y="59201"/>
                    <a:pt x="59201" y="0"/>
                    <a:pt x="132229" y="0"/>
                  </a:cubicBezTo>
                  <a:close/>
                </a:path>
              </a:pathLst>
            </a:custGeom>
            <a:solidFill>
              <a:srgbClr val="F8EEE2"/>
            </a:solidFill>
          </p:spPr>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24" name="Picture 2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3439" y="4128198"/>
            <a:ext cx="1180045" cy="1180045"/>
          </a:xfrm>
          <a:prstGeom prst="rect">
            <a:avLst/>
          </a:prstGeom>
        </p:spPr>
      </p:pic>
      <p:grpSp>
        <p:nvGrpSpPr>
          <p:cNvPr id="25" name="Group 25"/>
          <p:cNvGrpSpPr/>
          <p:nvPr/>
        </p:nvGrpSpPr>
        <p:grpSpPr>
          <a:xfrm>
            <a:off x="-163151" y="-252043"/>
            <a:ext cx="11619926" cy="1943100"/>
            <a:chOff x="0" y="0"/>
            <a:chExt cx="3060392" cy="511763"/>
          </a:xfrm>
        </p:grpSpPr>
        <p:sp>
          <p:nvSpPr>
            <p:cNvPr id="26" name="Freeform 26"/>
            <p:cNvSpPr/>
            <p:nvPr/>
          </p:nvSpPr>
          <p:spPr>
            <a:xfrm>
              <a:off x="0" y="0"/>
              <a:ext cx="3060392" cy="511763"/>
            </a:xfrm>
            <a:custGeom>
              <a:avLst/>
              <a:gdLst/>
              <a:ahLst/>
              <a:cxnLst/>
              <a:rect l="l" t="t" r="r" b="b"/>
              <a:pathLst>
                <a:path w="3060392" h="511763">
                  <a:moveTo>
                    <a:pt x="36644" y="0"/>
                  </a:moveTo>
                  <a:lnTo>
                    <a:pt x="3023748" y="0"/>
                  </a:lnTo>
                  <a:cubicBezTo>
                    <a:pt x="3043986" y="0"/>
                    <a:pt x="3060392" y="16406"/>
                    <a:pt x="3060392" y="36644"/>
                  </a:cubicBezTo>
                  <a:lnTo>
                    <a:pt x="3060392" y="475119"/>
                  </a:lnTo>
                  <a:cubicBezTo>
                    <a:pt x="3060392" y="495357"/>
                    <a:pt x="3043986" y="511763"/>
                    <a:pt x="3023748" y="511763"/>
                  </a:cubicBezTo>
                  <a:lnTo>
                    <a:pt x="36644" y="511763"/>
                  </a:lnTo>
                  <a:cubicBezTo>
                    <a:pt x="16406" y="511763"/>
                    <a:pt x="0" y="495357"/>
                    <a:pt x="0" y="475119"/>
                  </a:cubicBezTo>
                  <a:lnTo>
                    <a:pt x="0" y="36644"/>
                  </a:lnTo>
                  <a:cubicBezTo>
                    <a:pt x="0" y="16406"/>
                    <a:pt x="16406" y="0"/>
                    <a:pt x="36644" y="0"/>
                  </a:cubicBezTo>
                  <a:close/>
                </a:path>
              </a:pathLst>
            </a:custGeom>
            <a:solidFill>
              <a:srgbClr val="FFFFFF"/>
            </a:solidFill>
          </p:spPr>
        </p:sp>
        <p:sp>
          <p:nvSpPr>
            <p:cNvPr id="27" name="TextBox 27"/>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28" name="Picture 2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7130" y="6476521"/>
            <a:ext cx="965096" cy="998806"/>
          </a:xfrm>
          <a:prstGeom prst="rect">
            <a:avLst/>
          </a:prstGeom>
        </p:spPr>
      </p:pic>
      <p:pic>
        <p:nvPicPr>
          <p:cNvPr id="29" name="Picture 2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048272" y="2801410"/>
            <a:ext cx="1326039" cy="1101818"/>
          </a:xfrm>
          <a:prstGeom prst="rect">
            <a:avLst/>
          </a:prstGeom>
        </p:spPr>
      </p:pic>
      <p:pic>
        <p:nvPicPr>
          <p:cNvPr id="30" name="Picture 3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71906" y="4367801"/>
            <a:ext cx="944409" cy="1326417"/>
          </a:xfrm>
          <a:prstGeom prst="rect">
            <a:avLst/>
          </a:prstGeom>
        </p:spPr>
      </p:pic>
      <p:pic>
        <p:nvPicPr>
          <p:cNvPr id="31" name="Picture 3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003527" y="6685795"/>
            <a:ext cx="1112788" cy="1001509"/>
          </a:xfrm>
          <a:prstGeom prst="rect">
            <a:avLst/>
          </a:prstGeom>
        </p:spPr>
      </p:pic>
      <p:pic>
        <p:nvPicPr>
          <p:cNvPr id="32" name="Picture 32"/>
          <p:cNvPicPr>
            <a:picLocks noChangeAspect="1"/>
          </p:cNvPicPr>
          <p:nvPr/>
        </p:nvPicPr>
        <p:blipFill>
          <a:blip r:embed="rId14"/>
          <a:srcRect/>
          <a:stretch>
            <a:fillRect/>
          </a:stretch>
        </p:blipFill>
        <p:spPr>
          <a:xfrm>
            <a:off x="13003527" y="2507816"/>
            <a:ext cx="1240666" cy="826594"/>
          </a:xfrm>
          <a:prstGeom prst="rect">
            <a:avLst/>
          </a:prstGeom>
        </p:spPr>
      </p:pic>
      <p:pic>
        <p:nvPicPr>
          <p:cNvPr id="33" name="Picture 33"/>
          <p:cNvPicPr>
            <a:picLocks noChangeAspect="1"/>
          </p:cNvPicPr>
          <p:nvPr/>
        </p:nvPicPr>
        <p:blipFill>
          <a:blip r:embed="rId15"/>
          <a:srcRect/>
          <a:stretch>
            <a:fillRect/>
          </a:stretch>
        </p:blipFill>
        <p:spPr>
          <a:xfrm>
            <a:off x="0" y="8995053"/>
            <a:ext cx="4414034" cy="1230461"/>
          </a:xfrm>
          <a:prstGeom prst="rect">
            <a:avLst/>
          </a:prstGeom>
        </p:spPr>
      </p:pic>
      <p:sp>
        <p:nvSpPr>
          <p:cNvPr id="34" name="TextBox 34"/>
          <p:cNvSpPr txBox="1"/>
          <p:nvPr/>
        </p:nvSpPr>
        <p:spPr>
          <a:xfrm>
            <a:off x="2790591" y="6424120"/>
            <a:ext cx="3008940" cy="1714040"/>
          </a:xfrm>
          <a:prstGeom prst="rect">
            <a:avLst/>
          </a:prstGeom>
        </p:spPr>
        <p:txBody>
          <a:bodyPr lIns="0" tIns="0" rIns="0" bIns="0" rtlCol="0" anchor="t">
            <a:spAutoFit/>
          </a:bodyPr>
          <a:lstStyle/>
          <a:p>
            <a:pPr algn="ctr">
              <a:lnSpc>
                <a:spcPts val="4610"/>
              </a:lnSpc>
            </a:pPr>
            <a:r>
              <a:rPr lang="en-US" sz="3293">
                <a:solidFill>
                  <a:srgbClr val="294885"/>
                </a:solidFill>
                <a:latin typeface="Canva Sans Bold"/>
              </a:rPr>
              <a:t>Sanction Policy Amount</a:t>
            </a:r>
          </a:p>
          <a:p>
            <a:pPr algn="ctr">
              <a:lnSpc>
                <a:spcPts val="4610"/>
              </a:lnSpc>
            </a:pPr>
            <a:endParaRPr lang="en-US" sz="3293">
              <a:solidFill>
                <a:srgbClr val="294885"/>
              </a:solidFill>
              <a:latin typeface="Canva Sans Bold"/>
            </a:endParaRPr>
          </a:p>
        </p:txBody>
      </p:sp>
      <p:sp>
        <p:nvSpPr>
          <p:cNvPr id="35" name="TextBox 35"/>
          <p:cNvSpPr txBox="1"/>
          <p:nvPr/>
        </p:nvSpPr>
        <p:spPr>
          <a:xfrm>
            <a:off x="3031656" y="4309029"/>
            <a:ext cx="2767875" cy="1526685"/>
          </a:xfrm>
          <a:prstGeom prst="rect">
            <a:avLst/>
          </a:prstGeom>
        </p:spPr>
        <p:txBody>
          <a:bodyPr lIns="0" tIns="0" rIns="0" bIns="0" rtlCol="0" anchor="t">
            <a:spAutoFit/>
          </a:bodyPr>
          <a:lstStyle/>
          <a:p>
            <a:pPr algn="ctr">
              <a:lnSpc>
                <a:spcPts val="4052"/>
              </a:lnSpc>
            </a:pPr>
            <a:r>
              <a:rPr lang="en-US" sz="2894">
                <a:solidFill>
                  <a:srgbClr val="294885"/>
                </a:solidFill>
                <a:latin typeface="Canva Sans Bold"/>
              </a:rPr>
              <a:t>View Approved Claims</a:t>
            </a:r>
          </a:p>
          <a:p>
            <a:pPr algn="ctr">
              <a:lnSpc>
                <a:spcPts val="4052"/>
              </a:lnSpc>
            </a:pPr>
            <a:endParaRPr lang="en-US" sz="2894">
              <a:solidFill>
                <a:srgbClr val="294885"/>
              </a:solidFill>
              <a:latin typeface="Canva Sans Bold"/>
            </a:endParaRPr>
          </a:p>
        </p:txBody>
      </p:sp>
      <p:sp>
        <p:nvSpPr>
          <p:cNvPr id="36" name="TextBox 36"/>
          <p:cNvSpPr txBox="1"/>
          <p:nvPr/>
        </p:nvSpPr>
        <p:spPr>
          <a:xfrm>
            <a:off x="14977926" y="2347658"/>
            <a:ext cx="3096551" cy="178054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Sanction Email Sent</a:t>
            </a:r>
          </a:p>
          <a:p>
            <a:pPr algn="ctr">
              <a:lnSpc>
                <a:spcPts val="4759"/>
              </a:lnSpc>
            </a:pPr>
            <a:endParaRPr lang="en-US" sz="3399">
              <a:solidFill>
                <a:srgbClr val="294885"/>
              </a:solidFill>
              <a:latin typeface="Canva Sans Bold"/>
            </a:endParaRPr>
          </a:p>
        </p:txBody>
      </p:sp>
      <p:sp>
        <p:nvSpPr>
          <p:cNvPr id="37" name="TextBox 37"/>
          <p:cNvSpPr txBox="1"/>
          <p:nvPr/>
        </p:nvSpPr>
        <p:spPr>
          <a:xfrm>
            <a:off x="8236560" y="4628565"/>
            <a:ext cx="3220216" cy="531107"/>
          </a:xfrm>
          <a:prstGeom prst="rect">
            <a:avLst/>
          </a:prstGeom>
        </p:spPr>
        <p:txBody>
          <a:bodyPr lIns="0" tIns="0" rIns="0" bIns="0" rtlCol="0" anchor="t">
            <a:spAutoFit/>
          </a:bodyPr>
          <a:lstStyle/>
          <a:p>
            <a:pPr algn="ctr">
              <a:lnSpc>
                <a:spcPts val="4391"/>
              </a:lnSpc>
            </a:pPr>
            <a:r>
              <a:rPr lang="en-US" sz="3136">
                <a:solidFill>
                  <a:srgbClr val="294885"/>
                </a:solidFill>
                <a:latin typeface="Canva Sans Bold"/>
              </a:rPr>
              <a:t>View Chart</a:t>
            </a:r>
          </a:p>
        </p:txBody>
      </p:sp>
      <p:sp>
        <p:nvSpPr>
          <p:cNvPr id="38" name="TextBox 38"/>
          <p:cNvSpPr txBox="1"/>
          <p:nvPr/>
        </p:nvSpPr>
        <p:spPr>
          <a:xfrm>
            <a:off x="15240418" y="4575419"/>
            <a:ext cx="2571566" cy="993905"/>
          </a:xfrm>
          <a:prstGeom prst="rect">
            <a:avLst/>
          </a:prstGeom>
        </p:spPr>
        <p:txBody>
          <a:bodyPr lIns="0" tIns="0" rIns="0" bIns="0" rtlCol="0" anchor="t">
            <a:spAutoFit/>
          </a:bodyPr>
          <a:lstStyle/>
          <a:p>
            <a:pPr algn="ctr">
              <a:lnSpc>
                <a:spcPts val="4017"/>
              </a:lnSpc>
            </a:pPr>
            <a:r>
              <a:rPr lang="en-US" sz="2869">
                <a:solidFill>
                  <a:srgbClr val="294885"/>
                </a:solidFill>
                <a:latin typeface="Canva Sans Bold"/>
              </a:rPr>
              <a:t>View History</a:t>
            </a:r>
          </a:p>
          <a:p>
            <a:pPr algn="ctr">
              <a:lnSpc>
                <a:spcPts val="4017"/>
              </a:lnSpc>
            </a:pPr>
            <a:endParaRPr lang="en-US" sz="2869">
              <a:solidFill>
                <a:srgbClr val="294885"/>
              </a:solidFill>
              <a:latin typeface="Canva Sans Bold"/>
            </a:endParaRPr>
          </a:p>
        </p:txBody>
      </p:sp>
      <p:sp>
        <p:nvSpPr>
          <p:cNvPr id="39" name="TextBox 39"/>
          <p:cNvSpPr txBox="1"/>
          <p:nvPr/>
        </p:nvSpPr>
        <p:spPr>
          <a:xfrm>
            <a:off x="15588291" y="6853380"/>
            <a:ext cx="2041149" cy="1145713"/>
          </a:xfrm>
          <a:prstGeom prst="rect">
            <a:avLst/>
          </a:prstGeom>
        </p:spPr>
        <p:txBody>
          <a:bodyPr lIns="0" tIns="0" rIns="0" bIns="0" rtlCol="0" anchor="t">
            <a:spAutoFit/>
          </a:bodyPr>
          <a:lstStyle/>
          <a:p>
            <a:pPr algn="ctr">
              <a:lnSpc>
                <a:spcPts val="4575"/>
              </a:lnSpc>
            </a:pPr>
            <a:r>
              <a:rPr lang="en-US" sz="3268">
                <a:solidFill>
                  <a:srgbClr val="294885"/>
                </a:solidFill>
                <a:latin typeface="Canva Sans Bold"/>
              </a:rPr>
              <a:t>Logout</a:t>
            </a:r>
          </a:p>
          <a:p>
            <a:pPr algn="ctr">
              <a:lnSpc>
                <a:spcPts val="4575"/>
              </a:lnSpc>
            </a:pPr>
            <a:endParaRPr lang="en-US" sz="3268">
              <a:solidFill>
                <a:srgbClr val="294885"/>
              </a:solidFill>
              <a:latin typeface="Canva Sans Bold"/>
            </a:endParaRPr>
          </a:p>
        </p:txBody>
      </p:sp>
      <p:sp>
        <p:nvSpPr>
          <p:cNvPr id="40" name="TextBox 40"/>
          <p:cNvSpPr txBox="1"/>
          <p:nvPr/>
        </p:nvSpPr>
        <p:spPr>
          <a:xfrm>
            <a:off x="0" y="113030"/>
            <a:ext cx="11456775" cy="1097158"/>
          </a:xfrm>
          <a:prstGeom prst="rect">
            <a:avLst/>
          </a:prstGeom>
        </p:spPr>
        <p:txBody>
          <a:bodyPr lIns="0" tIns="0" rIns="0" bIns="0" rtlCol="0" anchor="t">
            <a:spAutoFit/>
          </a:bodyPr>
          <a:lstStyle/>
          <a:p>
            <a:pPr algn="ctr">
              <a:lnSpc>
                <a:spcPts val="8948"/>
              </a:lnSpc>
            </a:pPr>
            <a:r>
              <a:rPr lang="en-US" sz="6391" u="sng">
                <a:solidFill>
                  <a:srgbClr val="294885"/>
                </a:solidFill>
                <a:latin typeface="Canva Sans Bold"/>
              </a:rPr>
              <a:t>Insurance Officer Features: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09388" y="-3260479"/>
            <a:ext cx="16049465" cy="16049465"/>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8275827" y="0"/>
            <a:ext cx="20856752" cy="1510498"/>
          </a:xfrm>
          <a:prstGeom prst="rect">
            <a:avLst/>
          </a:prstGeom>
          <a:solidFill>
            <a:srgbClr val="B8CE34">
              <a:alpha val="88627"/>
            </a:srgbClr>
          </a:solidFill>
        </p:spPr>
      </p:sp>
      <p:sp>
        <p:nvSpPr>
          <p:cNvPr id="6" name="TextBox 6"/>
          <p:cNvSpPr txBox="1"/>
          <p:nvPr/>
        </p:nvSpPr>
        <p:spPr>
          <a:xfrm>
            <a:off x="514350" y="2708801"/>
            <a:ext cx="17527147" cy="6168803"/>
          </a:xfrm>
          <a:prstGeom prst="rect">
            <a:avLst/>
          </a:prstGeom>
        </p:spPr>
        <p:txBody>
          <a:bodyPr lIns="0" tIns="0" rIns="0" bIns="0" rtlCol="0" anchor="t">
            <a:spAutoFit/>
          </a:bodyPr>
          <a:lstStyle/>
          <a:p>
            <a:pPr algn="just">
              <a:lnSpc>
                <a:spcPts val="4912"/>
              </a:lnSpc>
            </a:pPr>
            <a:r>
              <a:rPr lang="en-US" sz="3508">
                <a:solidFill>
                  <a:srgbClr val="294885"/>
                </a:solidFill>
                <a:latin typeface="Canva Sans"/>
              </a:rPr>
              <a:t>• Insurance Officer can view different categories, each having two policies. Whenever he clicks on a policy, he is redirected to show a table of claims </a:t>
            </a:r>
            <a:r>
              <a:rPr lang="en-US" sz="3508">
                <a:solidFill>
                  <a:srgbClr val="203965"/>
                </a:solidFill>
                <a:latin typeface="Canva Sans Bold"/>
              </a:rPr>
              <a:t>approved by the underwriter</a:t>
            </a:r>
            <a:r>
              <a:rPr lang="en-US" sz="3508">
                <a:solidFill>
                  <a:srgbClr val="203965"/>
                </a:solidFill>
                <a:latin typeface="Canva Sans"/>
              </a:rPr>
              <a:t>.</a:t>
            </a:r>
          </a:p>
          <a:p>
            <a:pPr algn="just">
              <a:lnSpc>
                <a:spcPts val="4912"/>
              </a:lnSpc>
            </a:pPr>
            <a:endParaRPr lang="en-US" sz="3508">
              <a:solidFill>
                <a:srgbClr val="203965"/>
              </a:solidFill>
              <a:latin typeface="Canva Sans"/>
            </a:endParaRPr>
          </a:p>
          <a:p>
            <a:pPr algn="just">
              <a:lnSpc>
                <a:spcPts val="4912"/>
              </a:lnSpc>
            </a:pPr>
            <a:r>
              <a:rPr lang="en-US" sz="3508">
                <a:solidFill>
                  <a:srgbClr val="294885"/>
                </a:solidFill>
                <a:latin typeface="Canva Sans"/>
              </a:rPr>
              <a:t>•  Insurance Officer sanctions the policy amount.</a:t>
            </a:r>
          </a:p>
          <a:p>
            <a:pPr algn="just">
              <a:lnSpc>
                <a:spcPts val="4912"/>
              </a:lnSpc>
            </a:pPr>
            <a:endParaRPr lang="en-US" sz="3508">
              <a:solidFill>
                <a:srgbClr val="294885"/>
              </a:solidFill>
              <a:latin typeface="Canva Sans"/>
            </a:endParaRPr>
          </a:p>
          <a:p>
            <a:pPr algn="just">
              <a:lnSpc>
                <a:spcPts val="4912"/>
              </a:lnSpc>
            </a:pPr>
            <a:r>
              <a:rPr lang="en-US" sz="3508">
                <a:solidFill>
                  <a:srgbClr val="294885"/>
                </a:solidFill>
                <a:latin typeface="Canva Sans"/>
              </a:rPr>
              <a:t>•  </a:t>
            </a:r>
            <a:r>
              <a:rPr lang="en-US" sz="3508">
                <a:solidFill>
                  <a:srgbClr val="294885"/>
                </a:solidFill>
                <a:latin typeface="Canva Sans Bold"/>
              </a:rPr>
              <a:t>Success email</a:t>
            </a:r>
            <a:r>
              <a:rPr lang="en-US" sz="3508">
                <a:solidFill>
                  <a:srgbClr val="294885"/>
                </a:solidFill>
                <a:latin typeface="Canva Sans"/>
              </a:rPr>
              <a:t> will be sent to the customer.</a:t>
            </a:r>
          </a:p>
          <a:p>
            <a:pPr algn="just">
              <a:lnSpc>
                <a:spcPts val="4912"/>
              </a:lnSpc>
            </a:pPr>
            <a:endParaRPr lang="en-US" sz="3508">
              <a:solidFill>
                <a:srgbClr val="294885"/>
              </a:solidFill>
              <a:latin typeface="Canva Sans"/>
            </a:endParaRPr>
          </a:p>
          <a:p>
            <a:pPr algn="just">
              <a:lnSpc>
                <a:spcPts val="4912"/>
              </a:lnSpc>
            </a:pPr>
            <a:r>
              <a:rPr lang="en-US" sz="3508">
                <a:solidFill>
                  <a:srgbClr val="294885"/>
                </a:solidFill>
                <a:latin typeface="Canva Sans"/>
              </a:rPr>
              <a:t>•  </a:t>
            </a:r>
            <a:r>
              <a:rPr lang="en-US" sz="3508">
                <a:solidFill>
                  <a:srgbClr val="294885"/>
                </a:solidFill>
                <a:latin typeface="Canva Sans Bold"/>
              </a:rPr>
              <a:t>jQuery AJAX</a:t>
            </a:r>
            <a:r>
              <a:rPr lang="en-US" sz="3508">
                <a:solidFill>
                  <a:srgbClr val="294885"/>
                </a:solidFill>
                <a:latin typeface="Canva Sans"/>
              </a:rPr>
              <a:t> implemented throughout the insurance officer dashboard page.</a:t>
            </a:r>
          </a:p>
          <a:p>
            <a:pPr algn="just">
              <a:lnSpc>
                <a:spcPts val="4912"/>
              </a:lnSpc>
            </a:pPr>
            <a:endParaRPr lang="en-US" sz="3508">
              <a:solidFill>
                <a:srgbClr val="294885"/>
              </a:solidFill>
              <a:latin typeface="Canva Sans"/>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87409" y="4427433"/>
            <a:ext cx="3071891" cy="2798214"/>
          </a:xfrm>
          <a:prstGeom prst="rect">
            <a:avLst/>
          </a:prstGeom>
        </p:spPr>
      </p:pic>
      <p:pic>
        <p:nvPicPr>
          <p:cNvPr id="8" name="Picture 8"/>
          <p:cNvPicPr>
            <a:picLocks noChangeAspect="1"/>
          </p:cNvPicPr>
          <p:nvPr/>
        </p:nvPicPr>
        <p:blipFill>
          <a:blip r:embed="rId4"/>
          <a:srcRect/>
          <a:stretch>
            <a:fillRect/>
          </a:stretch>
        </p:blipFill>
        <p:spPr>
          <a:xfrm>
            <a:off x="0" y="9037986"/>
            <a:ext cx="4480590" cy="1249014"/>
          </a:xfrm>
          <a:prstGeom prst="rect">
            <a:avLst/>
          </a:prstGeom>
        </p:spPr>
      </p:pic>
      <p:sp>
        <p:nvSpPr>
          <p:cNvPr id="9" name="TextBox 9"/>
          <p:cNvSpPr txBox="1"/>
          <p:nvPr/>
        </p:nvSpPr>
        <p:spPr>
          <a:xfrm>
            <a:off x="86629" y="258598"/>
            <a:ext cx="10292773" cy="811531"/>
          </a:xfrm>
          <a:prstGeom prst="rect">
            <a:avLst/>
          </a:prstGeom>
        </p:spPr>
        <p:txBody>
          <a:bodyPr lIns="0" tIns="0" rIns="0" bIns="0" rtlCol="0" anchor="t">
            <a:spAutoFit/>
          </a:bodyPr>
          <a:lstStyle/>
          <a:p>
            <a:pPr algn="ctr">
              <a:lnSpc>
                <a:spcPts val="6719"/>
              </a:lnSpc>
            </a:pPr>
            <a:r>
              <a:rPr lang="en-US" sz="4799" u="sng">
                <a:solidFill>
                  <a:srgbClr val="294885"/>
                </a:solidFill>
                <a:latin typeface="Canva Sans Bold"/>
              </a:rPr>
              <a:t>Insurance Officer Features Cont..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0832" y="273451"/>
            <a:ext cx="12153309" cy="1510498"/>
          </a:xfrm>
          <a:prstGeom prst="rect">
            <a:avLst/>
          </a:prstGeom>
          <a:solidFill>
            <a:srgbClr val="B8CE34">
              <a:alpha val="88627"/>
            </a:srgbClr>
          </a:solidFill>
        </p:spPr>
      </p:sp>
      <p:pic>
        <p:nvPicPr>
          <p:cNvPr id="3" name="Picture 3"/>
          <p:cNvPicPr>
            <a:picLocks noChangeAspect="1"/>
          </p:cNvPicPr>
          <p:nvPr/>
        </p:nvPicPr>
        <p:blipFill>
          <a:blip r:embed="rId2"/>
          <a:srcRect/>
          <a:stretch>
            <a:fillRect/>
          </a:stretch>
        </p:blipFill>
        <p:spPr>
          <a:xfrm>
            <a:off x="0" y="9037986"/>
            <a:ext cx="4480590" cy="1249014"/>
          </a:xfrm>
          <a:prstGeom prst="rect">
            <a:avLst/>
          </a:prstGeom>
        </p:spPr>
      </p:pic>
      <p:sp>
        <p:nvSpPr>
          <p:cNvPr id="4" name="TextBox 4"/>
          <p:cNvSpPr txBox="1"/>
          <p:nvPr/>
        </p:nvSpPr>
        <p:spPr>
          <a:xfrm>
            <a:off x="609671" y="571817"/>
            <a:ext cx="9911763" cy="828041"/>
          </a:xfrm>
          <a:prstGeom prst="rect">
            <a:avLst/>
          </a:prstGeom>
        </p:spPr>
        <p:txBody>
          <a:bodyPr lIns="0" tIns="0" rIns="0" bIns="0" rtlCol="0" anchor="t">
            <a:spAutoFit/>
          </a:bodyPr>
          <a:lstStyle/>
          <a:p>
            <a:pPr>
              <a:lnSpc>
                <a:spcPts val="6859"/>
              </a:lnSpc>
            </a:pPr>
            <a:r>
              <a:rPr lang="en-US" sz="4899" u="sng">
                <a:solidFill>
                  <a:srgbClr val="294885"/>
                </a:solidFill>
                <a:latin typeface="Canva Sans Bold"/>
              </a:rPr>
              <a:t>PMD Implementation</a:t>
            </a:r>
          </a:p>
        </p:txBody>
      </p:sp>
      <p:sp>
        <p:nvSpPr>
          <p:cNvPr id="5" name="TextBox 5"/>
          <p:cNvSpPr txBox="1"/>
          <p:nvPr/>
        </p:nvSpPr>
        <p:spPr>
          <a:xfrm>
            <a:off x="613012" y="2790852"/>
            <a:ext cx="17061976" cy="5944801"/>
          </a:xfrm>
          <a:prstGeom prst="rect">
            <a:avLst/>
          </a:prstGeom>
        </p:spPr>
        <p:txBody>
          <a:bodyPr lIns="0" tIns="0" rIns="0" bIns="0" rtlCol="0" anchor="t">
            <a:spAutoFit/>
          </a:bodyPr>
          <a:lstStyle/>
          <a:p>
            <a:pPr>
              <a:lnSpc>
                <a:spcPts val="3862"/>
              </a:lnSpc>
            </a:pPr>
            <a:r>
              <a:rPr lang="en-US" sz="2758">
                <a:solidFill>
                  <a:srgbClr val="203965"/>
                </a:solidFill>
                <a:latin typeface="Canva Sans"/>
              </a:rPr>
              <a:t>PMD is a source code analyzer to identify potential bugs and  common programming flaws like unused variables, empty catch blocks, unnecessary object creation etc. by analyzing  the source code.</a:t>
            </a:r>
          </a:p>
          <a:p>
            <a:pPr>
              <a:lnSpc>
                <a:spcPts val="3862"/>
              </a:lnSpc>
            </a:pPr>
            <a:r>
              <a:rPr lang="en-US" sz="2758">
                <a:solidFill>
                  <a:srgbClr val="203965"/>
                </a:solidFill>
                <a:latin typeface="Canva Sans"/>
              </a:rPr>
              <a:t>Steps to  use the PMD Static Code Analyzer :-</a:t>
            </a:r>
          </a:p>
          <a:p>
            <a:pPr marL="551191" lvl="1" indent="-275595">
              <a:lnSpc>
                <a:spcPts val="3574"/>
              </a:lnSpc>
              <a:buFont typeface="Arial"/>
              <a:buChar char="•"/>
            </a:pPr>
            <a:r>
              <a:rPr lang="en-US" sz="2552">
                <a:solidFill>
                  <a:srgbClr val="203965"/>
                </a:solidFill>
                <a:latin typeface="Canva Sans"/>
              </a:rPr>
              <a:t>Installed the PMD Static Code  Analyzer on the local machine.(</a:t>
            </a:r>
            <a:r>
              <a:rPr lang="en-US" sz="2552">
                <a:solidFill>
                  <a:srgbClr val="203965"/>
                </a:solidFill>
                <a:latin typeface="Canva Sans"/>
                <a:hlinkClick r:id="rId3" tooltip="https://pmd.github.io/latest/pmd_userdocs_installation.html#how-to-install-pmd-and-cpd"/>
              </a:rPr>
              <a:t>https://pmd.github.io/latest/pmd_userdocs_installation.html#how-to-install-pmd-and-cpd</a:t>
            </a:r>
            <a:r>
              <a:rPr lang="en-US" sz="2552">
                <a:solidFill>
                  <a:srgbClr val="203965"/>
                </a:solidFill>
                <a:latin typeface="Canva Sans"/>
              </a:rPr>
              <a:t>)</a:t>
            </a:r>
          </a:p>
          <a:p>
            <a:pPr marL="551191" lvl="1" indent="-275595">
              <a:lnSpc>
                <a:spcPts val="3574"/>
              </a:lnSpc>
              <a:buFont typeface="Arial"/>
              <a:buChar char="•"/>
            </a:pPr>
            <a:r>
              <a:rPr lang="en-US" sz="2552">
                <a:solidFill>
                  <a:srgbClr val="203965"/>
                </a:solidFill>
                <a:latin typeface="Canva Sans"/>
              </a:rPr>
              <a:t>Next, run the PMD analyzer on the target code base, specifying the ruleset that they have selected.</a:t>
            </a:r>
          </a:p>
          <a:p>
            <a:pPr marL="551191" lvl="1" indent="-275595">
              <a:lnSpc>
                <a:spcPts val="3574"/>
              </a:lnSpc>
              <a:buFont typeface="Arial"/>
              <a:buChar char="•"/>
            </a:pPr>
            <a:r>
              <a:rPr lang="en-US" sz="2552">
                <a:solidFill>
                  <a:srgbClr val="203965"/>
                </a:solidFill>
                <a:latin typeface="Canva Sans"/>
              </a:rPr>
              <a:t>After analysis is completed, the PMD analysis report was reviewed to identify any issues detected in the code.</a:t>
            </a:r>
          </a:p>
          <a:p>
            <a:pPr marL="551191" lvl="1" indent="-275595">
              <a:lnSpc>
                <a:spcPts val="3574"/>
              </a:lnSpc>
              <a:buFont typeface="Arial"/>
              <a:buChar char="•"/>
            </a:pPr>
            <a:r>
              <a:rPr lang="en-US" sz="2552">
                <a:solidFill>
                  <a:srgbClr val="203965"/>
                </a:solidFill>
                <a:latin typeface="Canva Sans"/>
              </a:rPr>
              <a:t>The issues found by PMD was analyzed and  prioritized based on their severity and impact on the codebase and were resolved accordingly. To ensure code quality is maintained overtime, the PMD analysis was repeated periodically.</a:t>
            </a:r>
          </a:p>
          <a:p>
            <a:pPr>
              <a:lnSpc>
                <a:spcPts val="3570"/>
              </a:lnSpc>
            </a:pPr>
            <a:endParaRPr lang="en-US" sz="2552">
              <a:solidFill>
                <a:srgbClr val="203965"/>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952373" y="158133"/>
            <a:ext cx="6199503" cy="9970998"/>
          </a:xfrm>
          <a:prstGeom prst="rect">
            <a:avLst/>
          </a:prstGeom>
          <a:solidFill>
            <a:srgbClr val="B8CE34"/>
          </a:solidFill>
        </p:spPr>
      </p:sp>
      <p:sp>
        <p:nvSpPr>
          <p:cNvPr id="3" name="AutoShape 3"/>
          <p:cNvSpPr/>
          <p:nvPr/>
        </p:nvSpPr>
        <p:spPr>
          <a:xfrm>
            <a:off x="0" y="0"/>
            <a:ext cx="7759665" cy="979948"/>
          </a:xfrm>
          <a:prstGeom prst="rect">
            <a:avLst/>
          </a:prstGeom>
          <a:solidFill>
            <a:srgbClr val="B8CE34">
              <a:alpha val="85882"/>
            </a:srgbClr>
          </a:solidFill>
        </p:spPr>
      </p:sp>
      <p:pic>
        <p:nvPicPr>
          <p:cNvPr id="4" name="Picture 4"/>
          <p:cNvPicPr>
            <a:picLocks noChangeAspect="1"/>
          </p:cNvPicPr>
          <p:nvPr/>
        </p:nvPicPr>
        <p:blipFill>
          <a:blip r:embed="rId2"/>
          <a:srcRect/>
          <a:stretch>
            <a:fillRect/>
          </a:stretch>
        </p:blipFill>
        <p:spPr>
          <a:xfrm>
            <a:off x="40231" y="9183107"/>
            <a:ext cx="3959998" cy="1103893"/>
          </a:xfrm>
          <a:prstGeom prst="rect">
            <a:avLst/>
          </a:prstGeom>
        </p:spPr>
      </p:pic>
      <p:grpSp>
        <p:nvGrpSpPr>
          <p:cNvPr id="5" name="Group 5"/>
          <p:cNvGrpSpPr/>
          <p:nvPr/>
        </p:nvGrpSpPr>
        <p:grpSpPr>
          <a:xfrm>
            <a:off x="314401" y="1259566"/>
            <a:ext cx="3411658" cy="34116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026"/>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378790" y="1395327"/>
            <a:ext cx="3411658" cy="341165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026"/>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348007" y="1259566"/>
            <a:ext cx="3411658" cy="3411658"/>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026"/>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42178" y="5771449"/>
            <a:ext cx="3411658" cy="3411658"/>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026"/>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7" name="Group 17"/>
          <p:cNvGrpSpPr>
            <a:grpSpLocks noChangeAspect="1"/>
          </p:cNvGrpSpPr>
          <p:nvPr/>
        </p:nvGrpSpPr>
        <p:grpSpPr>
          <a:xfrm>
            <a:off x="4483762" y="1436066"/>
            <a:ext cx="3140148" cy="3140136"/>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6806" b="-16806"/>
              </a:stretch>
            </a:blipFill>
          </p:spPr>
        </p:sp>
      </p:grpSp>
      <p:grpSp>
        <p:nvGrpSpPr>
          <p:cNvPr id="19" name="Group 19"/>
          <p:cNvGrpSpPr>
            <a:grpSpLocks noChangeAspect="1"/>
          </p:cNvGrpSpPr>
          <p:nvPr/>
        </p:nvGrpSpPr>
        <p:grpSpPr>
          <a:xfrm>
            <a:off x="455384" y="1393063"/>
            <a:ext cx="3140148" cy="3140136"/>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6536" r="-57545" b="-63931"/>
              </a:stretch>
            </a:blipFill>
          </p:spPr>
        </p:sp>
      </p:grpSp>
      <p:grpSp>
        <p:nvGrpSpPr>
          <p:cNvPr id="21" name="Group 21"/>
          <p:cNvGrpSpPr>
            <a:grpSpLocks noChangeAspect="1"/>
          </p:cNvGrpSpPr>
          <p:nvPr/>
        </p:nvGrpSpPr>
        <p:grpSpPr>
          <a:xfrm>
            <a:off x="8521665" y="1531088"/>
            <a:ext cx="3140148" cy="3140136"/>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38889" b="-38889"/>
              </a:stretch>
            </a:blipFill>
          </p:spPr>
        </p:sp>
      </p:grpSp>
      <p:grpSp>
        <p:nvGrpSpPr>
          <p:cNvPr id="23" name="Group 23"/>
          <p:cNvGrpSpPr/>
          <p:nvPr/>
        </p:nvGrpSpPr>
        <p:grpSpPr>
          <a:xfrm>
            <a:off x="8548689" y="4027597"/>
            <a:ext cx="3086100" cy="779388"/>
            <a:chOff x="0" y="0"/>
            <a:chExt cx="812800" cy="205271"/>
          </a:xfrm>
        </p:grpSpPr>
        <p:sp>
          <p:nvSpPr>
            <p:cNvPr id="24" name="Freeform 24"/>
            <p:cNvSpPr/>
            <p:nvPr/>
          </p:nvSpPr>
          <p:spPr>
            <a:xfrm>
              <a:off x="0" y="0"/>
              <a:ext cx="812800" cy="205271"/>
            </a:xfrm>
            <a:custGeom>
              <a:avLst/>
              <a:gdLst/>
              <a:ahLst/>
              <a:cxnLst/>
              <a:rect l="l" t="t" r="r" b="b"/>
              <a:pathLst>
                <a:path w="812800" h="205271">
                  <a:moveTo>
                    <a:pt x="102635" y="0"/>
                  </a:moveTo>
                  <a:lnTo>
                    <a:pt x="710165" y="0"/>
                  </a:lnTo>
                  <a:cubicBezTo>
                    <a:pt x="766849" y="0"/>
                    <a:pt x="812800" y="45951"/>
                    <a:pt x="812800" y="102635"/>
                  </a:cubicBezTo>
                  <a:lnTo>
                    <a:pt x="812800" y="102635"/>
                  </a:lnTo>
                  <a:cubicBezTo>
                    <a:pt x="812800" y="159319"/>
                    <a:pt x="766849" y="205271"/>
                    <a:pt x="710165" y="205271"/>
                  </a:cubicBezTo>
                  <a:lnTo>
                    <a:pt x="102635" y="205271"/>
                  </a:lnTo>
                  <a:cubicBezTo>
                    <a:pt x="45951" y="205271"/>
                    <a:pt x="0" y="159319"/>
                    <a:pt x="0" y="102635"/>
                  </a:cubicBezTo>
                  <a:lnTo>
                    <a:pt x="0" y="102635"/>
                  </a:lnTo>
                  <a:cubicBezTo>
                    <a:pt x="0" y="45951"/>
                    <a:pt x="45951" y="0"/>
                    <a:pt x="102635" y="0"/>
                  </a:cubicBezTo>
                  <a:close/>
                </a:path>
              </a:pathLst>
            </a:custGeom>
            <a:solidFill>
              <a:srgbClr val="B8CE34"/>
            </a:solidFill>
          </p:spPr>
        </p:sp>
        <p:sp>
          <p:nvSpPr>
            <p:cNvPr id="25" name="TextBox 25"/>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09432" y="3962426"/>
            <a:ext cx="3086100" cy="779388"/>
            <a:chOff x="0" y="0"/>
            <a:chExt cx="812800" cy="205271"/>
          </a:xfrm>
        </p:grpSpPr>
        <p:sp>
          <p:nvSpPr>
            <p:cNvPr id="27" name="Freeform 27"/>
            <p:cNvSpPr/>
            <p:nvPr/>
          </p:nvSpPr>
          <p:spPr>
            <a:xfrm>
              <a:off x="0" y="0"/>
              <a:ext cx="812800" cy="205271"/>
            </a:xfrm>
            <a:custGeom>
              <a:avLst/>
              <a:gdLst/>
              <a:ahLst/>
              <a:cxnLst/>
              <a:rect l="l" t="t" r="r" b="b"/>
              <a:pathLst>
                <a:path w="812800" h="205271">
                  <a:moveTo>
                    <a:pt x="102635" y="0"/>
                  </a:moveTo>
                  <a:lnTo>
                    <a:pt x="710165" y="0"/>
                  </a:lnTo>
                  <a:cubicBezTo>
                    <a:pt x="766849" y="0"/>
                    <a:pt x="812800" y="45951"/>
                    <a:pt x="812800" y="102635"/>
                  </a:cubicBezTo>
                  <a:lnTo>
                    <a:pt x="812800" y="102635"/>
                  </a:lnTo>
                  <a:cubicBezTo>
                    <a:pt x="812800" y="159319"/>
                    <a:pt x="766849" y="205271"/>
                    <a:pt x="710165" y="205271"/>
                  </a:cubicBezTo>
                  <a:lnTo>
                    <a:pt x="102635" y="205271"/>
                  </a:lnTo>
                  <a:cubicBezTo>
                    <a:pt x="45951" y="205271"/>
                    <a:pt x="0" y="159319"/>
                    <a:pt x="0" y="102635"/>
                  </a:cubicBezTo>
                  <a:lnTo>
                    <a:pt x="0" y="102635"/>
                  </a:lnTo>
                  <a:cubicBezTo>
                    <a:pt x="0" y="45951"/>
                    <a:pt x="45951" y="0"/>
                    <a:pt x="102635" y="0"/>
                  </a:cubicBezTo>
                  <a:close/>
                </a:path>
              </a:pathLst>
            </a:custGeom>
            <a:solidFill>
              <a:srgbClr val="B8CE34"/>
            </a:solidFill>
          </p:spPr>
        </p:sp>
        <p:sp>
          <p:nvSpPr>
            <p:cNvPr id="28" name="TextBox 28"/>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2907062" y="680351"/>
            <a:ext cx="4562374" cy="4620630"/>
          </a:xfrm>
          <a:prstGeom prst="rect">
            <a:avLst/>
          </a:prstGeom>
        </p:spPr>
        <p:txBody>
          <a:bodyPr lIns="0" tIns="0" rIns="0" bIns="0" rtlCol="0" anchor="t">
            <a:spAutoFit/>
          </a:bodyPr>
          <a:lstStyle/>
          <a:p>
            <a:pPr algn="ctr">
              <a:lnSpc>
                <a:spcPts val="5002"/>
              </a:lnSpc>
            </a:pPr>
            <a:r>
              <a:rPr lang="en-US" sz="3573">
                <a:solidFill>
                  <a:srgbClr val="294885"/>
                </a:solidFill>
                <a:latin typeface="Canva Sans Bold"/>
              </a:rPr>
              <a:t>We have completed this project under supervision and guidance of</a:t>
            </a:r>
          </a:p>
          <a:p>
            <a:pPr algn="ctr">
              <a:lnSpc>
                <a:spcPts val="5002"/>
              </a:lnSpc>
            </a:pPr>
            <a:r>
              <a:rPr lang="en-US" sz="3573">
                <a:solidFill>
                  <a:srgbClr val="294885"/>
                </a:solidFill>
                <a:latin typeface="Canva Sans Bold"/>
              </a:rPr>
              <a:t> </a:t>
            </a:r>
          </a:p>
          <a:p>
            <a:pPr algn="ctr">
              <a:lnSpc>
                <a:spcPts val="5802"/>
              </a:lnSpc>
            </a:pPr>
            <a:endParaRPr lang="en-US" sz="3573">
              <a:solidFill>
                <a:srgbClr val="294885"/>
              </a:solidFill>
              <a:latin typeface="Canva Sans Bold"/>
            </a:endParaRPr>
          </a:p>
          <a:p>
            <a:pPr algn="ctr">
              <a:lnSpc>
                <a:spcPts val="2939"/>
              </a:lnSpc>
            </a:pPr>
            <a:endParaRPr lang="en-US" sz="3573">
              <a:solidFill>
                <a:srgbClr val="294885"/>
              </a:solidFill>
              <a:latin typeface="Canva Sans Bold"/>
            </a:endParaRPr>
          </a:p>
          <a:p>
            <a:pPr algn="ctr">
              <a:lnSpc>
                <a:spcPts val="2939"/>
              </a:lnSpc>
            </a:pPr>
            <a:endParaRPr lang="en-US" sz="3573">
              <a:solidFill>
                <a:srgbClr val="294885"/>
              </a:solidFill>
              <a:latin typeface="Canva Sans Bold"/>
            </a:endParaRPr>
          </a:p>
        </p:txBody>
      </p:sp>
      <p:sp>
        <p:nvSpPr>
          <p:cNvPr id="30" name="AutoShape 30"/>
          <p:cNvSpPr/>
          <p:nvPr/>
        </p:nvSpPr>
        <p:spPr>
          <a:xfrm>
            <a:off x="13783333" y="3894462"/>
            <a:ext cx="2809832" cy="3582816"/>
          </a:xfrm>
          <a:prstGeom prst="rect">
            <a:avLst/>
          </a:prstGeom>
          <a:solidFill>
            <a:srgbClr val="203965"/>
          </a:solidFill>
        </p:spPr>
      </p:sp>
      <p:pic>
        <p:nvPicPr>
          <p:cNvPr id="31" name="Picture 31"/>
          <p:cNvPicPr>
            <a:picLocks noChangeAspect="1"/>
          </p:cNvPicPr>
          <p:nvPr/>
        </p:nvPicPr>
        <p:blipFill>
          <a:blip r:embed="rId6"/>
          <a:srcRect/>
          <a:stretch>
            <a:fillRect/>
          </a:stretch>
        </p:blipFill>
        <p:spPr>
          <a:xfrm>
            <a:off x="13986972" y="4120027"/>
            <a:ext cx="2402553" cy="3131686"/>
          </a:xfrm>
          <a:prstGeom prst="rect">
            <a:avLst/>
          </a:prstGeom>
        </p:spPr>
      </p:pic>
      <p:grpSp>
        <p:nvGrpSpPr>
          <p:cNvPr id="32" name="Group 32"/>
          <p:cNvGrpSpPr/>
          <p:nvPr/>
        </p:nvGrpSpPr>
        <p:grpSpPr>
          <a:xfrm>
            <a:off x="6842860" y="5545884"/>
            <a:ext cx="3411658" cy="3411658"/>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026"/>
            </a:solidFill>
          </p:spPr>
        </p:sp>
        <p:sp>
          <p:nvSpPr>
            <p:cNvPr id="34" name="TextBox 3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35" name="Group 35"/>
          <p:cNvGrpSpPr>
            <a:grpSpLocks noChangeAspect="1"/>
          </p:cNvGrpSpPr>
          <p:nvPr/>
        </p:nvGrpSpPr>
        <p:grpSpPr>
          <a:xfrm>
            <a:off x="6978615" y="5728471"/>
            <a:ext cx="3140148" cy="3140136"/>
            <a:chOff x="0" y="0"/>
            <a:chExt cx="6350000" cy="6349975"/>
          </a:xfrm>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8501" b="-8501"/>
              </a:stretch>
            </a:blipFill>
          </p:spPr>
        </p:sp>
      </p:grpSp>
      <p:grpSp>
        <p:nvGrpSpPr>
          <p:cNvPr id="37" name="Group 37"/>
          <p:cNvGrpSpPr/>
          <p:nvPr/>
        </p:nvGrpSpPr>
        <p:grpSpPr>
          <a:xfrm>
            <a:off x="6679523" y="8366761"/>
            <a:ext cx="3738331" cy="1003689"/>
            <a:chOff x="0" y="0"/>
            <a:chExt cx="984581" cy="264346"/>
          </a:xfrm>
        </p:grpSpPr>
        <p:sp>
          <p:nvSpPr>
            <p:cNvPr id="38" name="Freeform 38"/>
            <p:cNvSpPr/>
            <p:nvPr/>
          </p:nvSpPr>
          <p:spPr>
            <a:xfrm>
              <a:off x="0" y="0"/>
              <a:ext cx="984581" cy="264346"/>
            </a:xfrm>
            <a:custGeom>
              <a:avLst/>
              <a:gdLst/>
              <a:ahLst/>
              <a:cxnLst/>
              <a:rect l="l" t="t" r="r" b="b"/>
              <a:pathLst>
                <a:path w="984581" h="264346">
                  <a:moveTo>
                    <a:pt x="105619" y="0"/>
                  </a:moveTo>
                  <a:lnTo>
                    <a:pt x="878962" y="0"/>
                  </a:lnTo>
                  <a:cubicBezTo>
                    <a:pt x="937294" y="0"/>
                    <a:pt x="984581" y="47287"/>
                    <a:pt x="984581" y="105619"/>
                  </a:cubicBezTo>
                  <a:lnTo>
                    <a:pt x="984581" y="158727"/>
                  </a:lnTo>
                  <a:cubicBezTo>
                    <a:pt x="984581" y="217059"/>
                    <a:pt x="937294" y="264346"/>
                    <a:pt x="878962" y="264346"/>
                  </a:cubicBezTo>
                  <a:lnTo>
                    <a:pt x="105619" y="264346"/>
                  </a:lnTo>
                  <a:cubicBezTo>
                    <a:pt x="47287" y="264346"/>
                    <a:pt x="0" y="217059"/>
                    <a:pt x="0" y="158727"/>
                  </a:cubicBezTo>
                  <a:lnTo>
                    <a:pt x="0" y="105619"/>
                  </a:lnTo>
                  <a:cubicBezTo>
                    <a:pt x="0" y="47287"/>
                    <a:pt x="47287" y="0"/>
                    <a:pt x="105619" y="0"/>
                  </a:cubicBezTo>
                  <a:close/>
                </a:path>
              </a:pathLst>
            </a:custGeom>
            <a:solidFill>
              <a:srgbClr val="B8CE34"/>
            </a:solidFill>
          </p:spPr>
        </p:sp>
        <p:sp>
          <p:nvSpPr>
            <p:cNvPr id="39" name="TextBox 39"/>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40" name="Group 40"/>
          <p:cNvGrpSpPr>
            <a:grpSpLocks noChangeAspect="1"/>
          </p:cNvGrpSpPr>
          <p:nvPr/>
        </p:nvGrpSpPr>
        <p:grpSpPr>
          <a:xfrm>
            <a:off x="2777933" y="5907210"/>
            <a:ext cx="3140148" cy="3140136"/>
            <a:chOff x="0" y="0"/>
            <a:chExt cx="6350000" cy="6349975"/>
          </a:xfrm>
        </p:grpSpPr>
        <p:sp>
          <p:nvSpPr>
            <p:cNvPr id="41" name="Freeform 4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6666" b="-16666"/>
              </a:stretch>
            </a:blipFill>
          </p:spPr>
        </p:sp>
      </p:grpSp>
      <p:grpSp>
        <p:nvGrpSpPr>
          <p:cNvPr id="42" name="Group 42"/>
          <p:cNvGrpSpPr/>
          <p:nvPr/>
        </p:nvGrpSpPr>
        <p:grpSpPr>
          <a:xfrm>
            <a:off x="2831981" y="8478912"/>
            <a:ext cx="3086100" cy="779388"/>
            <a:chOff x="0" y="0"/>
            <a:chExt cx="812800" cy="205271"/>
          </a:xfrm>
        </p:grpSpPr>
        <p:sp>
          <p:nvSpPr>
            <p:cNvPr id="43" name="Freeform 43"/>
            <p:cNvSpPr/>
            <p:nvPr/>
          </p:nvSpPr>
          <p:spPr>
            <a:xfrm>
              <a:off x="0" y="0"/>
              <a:ext cx="812800" cy="205271"/>
            </a:xfrm>
            <a:custGeom>
              <a:avLst/>
              <a:gdLst/>
              <a:ahLst/>
              <a:cxnLst/>
              <a:rect l="l" t="t" r="r" b="b"/>
              <a:pathLst>
                <a:path w="812800" h="205271">
                  <a:moveTo>
                    <a:pt x="102635" y="0"/>
                  </a:moveTo>
                  <a:lnTo>
                    <a:pt x="710165" y="0"/>
                  </a:lnTo>
                  <a:cubicBezTo>
                    <a:pt x="766849" y="0"/>
                    <a:pt x="812800" y="45951"/>
                    <a:pt x="812800" y="102635"/>
                  </a:cubicBezTo>
                  <a:lnTo>
                    <a:pt x="812800" y="102635"/>
                  </a:lnTo>
                  <a:cubicBezTo>
                    <a:pt x="812800" y="159319"/>
                    <a:pt x="766849" y="205271"/>
                    <a:pt x="710165" y="205271"/>
                  </a:cubicBezTo>
                  <a:lnTo>
                    <a:pt x="102635" y="205271"/>
                  </a:lnTo>
                  <a:cubicBezTo>
                    <a:pt x="45951" y="205271"/>
                    <a:pt x="0" y="159319"/>
                    <a:pt x="0" y="102635"/>
                  </a:cubicBezTo>
                  <a:lnTo>
                    <a:pt x="0" y="102635"/>
                  </a:lnTo>
                  <a:cubicBezTo>
                    <a:pt x="0" y="45951"/>
                    <a:pt x="45951" y="0"/>
                    <a:pt x="102635" y="0"/>
                  </a:cubicBezTo>
                  <a:close/>
                </a:path>
              </a:pathLst>
            </a:custGeom>
            <a:solidFill>
              <a:srgbClr val="B8CE34"/>
            </a:solidFill>
          </p:spPr>
        </p:sp>
        <p:sp>
          <p:nvSpPr>
            <p:cNvPr id="44" name="TextBox 44"/>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4308666" y="4061185"/>
            <a:ext cx="3908198" cy="779388"/>
            <a:chOff x="0" y="0"/>
            <a:chExt cx="1029320" cy="205271"/>
          </a:xfrm>
        </p:grpSpPr>
        <p:sp>
          <p:nvSpPr>
            <p:cNvPr id="46" name="Freeform 46"/>
            <p:cNvSpPr/>
            <p:nvPr/>
          </p:nvSpPr>
          <p:spPr>
            <a:xfrm>
              <a:off x="0" y="0"/>
              <a:ext cx="1029320" cy="205271"/>
            </a:xfrm>
            <a:custGeom>
              <a:avLst/>
              <a:gdLst/>
              <a:ahLst/>
              <a:cxnLst/>
              <a:rect l="l" t="t" r="r" b="b"/>
              <a:pathLst>
                <a:path w="1029320" h="205271">
                  <a:moveTo>
                    <a:pt x="101028" y="0"/>
                  </a:moveTo>
                  <a:lnTo>
                    <a:pt x="928292" y="0"/>
                  </a:lnTo>
                  <a:cubicBezTo>
                    <a:pt x="955086" y="0"/>
                    <a:pt x="980783" y="10644"/>
                    <a:pt x="999729" y="29590"/>
                  </a:cubicBezTo>
                  <a:cubicBezTo>
                    <a:pt x="1018676" y="48537"/>
                    <a:pt x="1029320" y="74234"/>
                    <a:pt x="1029320" y="101028"/>
                  </a:cubicBezTo>
                  <a:lnTo>
                    <a:pt x="1029320" y="104243"/>
                  </a:lnTo>
                  <a:cubicBezTo>
                    <a:pt x="1029320" y="131037"/>
                    <a:pt x="1018676" y="156734"/>
                    <a:pt x="999729" y="175680"/>
                  </a:cubicBezTo>
                  <a:cubicBezTo>
                    <a:pt x="980783" y="194627"/>
                    <a:pt x="955086" y="205271"/>
                    <a:pt x="928292" y="205271"/>
                  </a:cubicBezTo>
                  <a:lnTo>
                    <a:pt x="101028" y="205271"/>
                  </a:lnTo>
                  <a:cubicBezTo>
                    <a:pt x="74234" y="205271"/>
                    <a:pt x="48537" y="194627"/>
                    <a:pt x="29590" y="175680"/>
                  </a:cubicBezTo>
                  <a:cubicBezTo>
                    <a:pt x="10644" y="156734"/>
                    <a:pt x="0" y="131037"/>
                    <a:pt x="0" y="104243"/>
                  </a:cubicBezTo>
                  <a:lnTo>
                    <a:pt x="0" y="101028"/>
                  </a:lnTo>
                  <a:cubicBezTo>
                    <a:pt x="0" y="74234"/>
                    <a:pt x="10644" y="48537"/>
                    <a:pt x="29590" y="29590"/>
                  </a:cubicBezTo>
                  <a:cubicBezTo>
                    <a:pt x="48537" y="10644"/>
                    <a:pt x="74234" y="0"/>
                    <a:pt x="101028" y="0"/>
                  </a:cubicBezTo>
                  <a:close/>
                </a:path>
              </a:pathLst>
            </a:custGeom>
            <a:solidFill>
              <a:srgbClr val="B8CE34"/>
            </a:solidFill>
          </p:spPr>
        </p:sp>
        <p:sp>
          <p:nvSpPr>
            <p:cNvPr id="47" name="TextBox 47"/>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sp>
        <p:nvSpPr>
          <p:cNvPr id="48" name="TextBox 48"/>
          <p:cNvSpPr txBox="1"/>
          <p:nvPr/>
        </p:nvSpPr>
        <p:spPr>
          <a:xfrm>
            <a:off x="314401" y="-114300"/>
            <a:ext cx="5946852" cy="1013862"/>
          </a:xfrm>
          <a:prstGeom prst="rect">
            <a:avLst/>
          </a:prstGeom>
        </p:spPr>
        <p:txBody>
          <a:bodyPr lIns="0" tIns="0" rIns="0" bIns="0" rtlCol="0" anchor="t">
            <a:spAutoFit/>
          </a:bodyPr>
          <a:lstStyle/>
          <a:p>
            <a:pPr algn="ctr">
              <a:lnSpc>
                <a:spcPts val="8314"/>
              </a:lnSpc>
            </a:pPr>
            <a:r>
              <a:rPr lang="en-US" sz="5938" u="sng">
                <a:solidFill>
                  <a:srgbClr val="294885"/>
                </a:solidFill>
                <a:latin typeface="Canva Sans Bold"/>
              </a:rPr>
              <a:t>Group Members</a:t>
            </a:r>
          </a:p>
        </p:txBody>
      </p:sp>
      <p:sp>
        <p:nvSpPr>
          <p:cNvPr id="49" name="TextBox 49"/>
          <p:cNvSpPr txBox="1"/>
          <p:nvPr/>
        </p:nvSpPr>
        <p:spPr>
          <a:xfrm>
            <a:off x="12421712" y="7766442"/>
            <a:ext cx="5533073" cy="712471"/>
          </a:xfrm>
          <a:prstGeom prst="rect">
            <a:avLst/>
          </a:prstGeom>
        </p:spPr>
        <p:txBody>
          <a:bodyPr lIns="0" tIns="0" rIns="0" bIns="0" rtlCol="0" anchor="t">
            <a:spAutoFit/>
          </a:bodyPr>
          <a:lstStyle/>
          <a:p>
            <a:pPr algn="ctr">
              <a:lnSpc>
                <a:spcPts val="5879"/>
              </a:lnSpc>
            </a:pPr>
            <a:r>
              <a:rPr lang="en-US" sz="4199">
                <a:solidFill>
                  <a:srgbClr val="203965"/>
                </a:solidFill>
                <a:latin typeface="Canva Sans Bold"/>
              </a:rPr>
              <a:t>A﻿vijit Chattopadhyay</a:t>
            </a:r>
          </a:p>
        </p:txBody>
      </p:sp>
      <p:sp>
        <p:nvSpPr>
          <p:cNvPr id="50" name="TextBox 50"/>
          <p:cNvSpPr txBox="1"/>
          <p:nvPr/>
        </p:nvSpPr>
        <p:spPr>
          <a:xfrm>
            <a:off x="1089207" y="4074870"/>
            <a:ext cx="1926550" cy="521335"/>
          </a:xfrm>
          <a:prstGeom prst="rect">
            <a:avLst/>
          </a:prstGeom>
        </p:spPr>
        <p:txBody>
          <a:bodyPr lIns="0" tIns="0" rIns="0" bIns="0" rtlCol="0" anchor="t">
            <a:spAutoFit/>
          </a:bodyPr>
          <a:lstStyle/>
          <a:p>
            <a:pPr algn="ctr">
              <a:lnSpc>
                <a:spcPts val="4340"/>
              </a:lnSpc>
            </a:pPr>
            <a:r>
              <a:rPr lang="en-US" sz="3100">
                <a:solidFill>
                  <a:srgbClr val="262F70"/>
                </a:solidFill>
                <a:latin typeface="Canva Sans Bold"/>
              </a:rPr>
              <a:t>Sagar Dey</a:t>
            </a:r>
          </a:p>
        </p:txBody>
      </p:sp>
      <p:sp>
        <p:nvSpPr>
          <p:cNvPr id="51" name="TextBox 51"/>
          <p:cNvSpPr txBox="1"/>
          <p:nvPr/>
        </p:nvSpPr>
        <p:spPr>
          <a:xfrm>
            <a:off x="8841583" y="4173384"/>
            <a:ext cx="2500312" cy="497840"/>
          </a:xfrm>
          <a:prstGeom prst="rect">
            <a:avLst/>
          </a:prstGeom>
        </p:spPr>
        <p:txBody>
          <a:bodyPr lIns="0" tIns="0" rIns="0" bIns="0" rtlCol="0" anchor="t">
            <a:spAutoFit/>
          </a:bodyPr>
          <a:lstStyle/>
          <a:p>
            <a:pPr algn="ctr">
              <a:lnSpc>
                <a:spcPts val="4060"/>
              </a:lnSpc>
            </a:pPr>
            <a:r>
              <a:rPr lang="en-US" sz="2900">
                <a:solidFill>
                  <a:srgbClr val="262F70"/>
                </a:solidFill>
                <a:latin typeface="Canva Sans Bold"/>
              </a:rPr>
              <a:t>Ownkar Aman</a:t>
            </a:r>
          </a:p>
        </p:txBody>
      </p:sp>
      <p:sp>
        <p:nvSpPr>
          <p:cNvPr id="52" name="TextBox 52"/>
          <p:cNvSpPr txBox="1"/>
          <p:nvPr/>
        </p:nvSpPr>
        <p:spPr>
          <a:xfrm>
            <a:off x="7277578" y="8387276"/>
            <a:ext cx="2542222" cy="905510"/>
          </a:xfrm>
          <a:prstGeom prst="rect">
            <a:avLst/>
          </a:prstGeom>
        </p:spPr>
        <p:txBody>
          <a:bodyPr lIns="0" tIns="0" rIns="0" bIns="0" rtlCol="0" anchor="t">
            <a:spAutoFit/>
          </a:bodyPr>
          <a:lstStyle/>
          <a:p>
            <a:pPr algn="ctr">
              <a:lnSpc>
                <a:spcPts val="3640"/>
              </a:lnSpc>
            </a:pPr>
            <a:r>
              <a:rPr lang="en-US" sz="2600">
                <a:solidFill>
                  <a:srgbClr val="262F70"/>
                </a:solidFill>
                <a:latin typeface="Canva Sans Bold"/>
              </a:rPr>
              <a:t>Kaushiki Ghosh </a:t>
            </a:r>
          </a:p>
          <a:p>
            <a:pPr algn="ctr">
              <a:lnSpc>
                <a:spcPts val="3640"/>
              </a:lnSpc>
            </a:pPr>
            <a:r>
              <a:rPr lang="en-US" sz="2600">
                <a:solidFill>
                  <a:srgbClr val="262F70"/>
                </a:solidFill>
                <a:latin typeface="Canva Sans Bold"/>
              </a:rPr>
              <a:t>Choudhury</a:t>
            </a:r>
          </a:p>
        </p:txBody>
      </p:sp>
      <p:sp>
        <p:nvSpPr>
          <p:cNvPr id="53" name="TextBox 53"/>
          <p:cNvSpPr txBox="1"/>
          <p:nvPr/>
        </p:nvSpPr>
        <p:spPr>
          <a:xfrm>
            <a:off x="2940712" y="8566016"/>
            <a:ext cx="3086100" cy="481330"/>
          </a:xfrm>
          <a:prstGeom prst="rect">
            <a:avLst/>
          </a:prstGeom>
        </p:spPr>
        <p:txBody>
          <a:bodyPr lIns="0" tIns="0" rIns="0" bIns="0" rtlCol="0" anchor="t">
            <a:spAutoFit/>
          </a:bodyPr>
          <a:lstStyle/>
          <a:p>
            <a:pPr algn="ctr">
              <a:lnSpc>
                <a:spcPts val="3920"/>
              </a:lnSpc>
            </a:pPr>
            <a:r>
              <a:rPr lang="en-US" sz="2800">
                <a:solidFill>
                  <a:srgbClr val="262F70"/>
                </a:solidFill>
                <a:latin typeface="Canva Sans Bold"/>
              </a:rPr>
              <a:t>Arpita Barua</a:t>
            </a:r>
          </a:p>
        </p:txBody>
      </p:sp>
      <p:sp>
        <p:nvSpPr>
          <p:cNvPr id="54" name="TextBox 54"/>
          <p:cNvSpPr txBox="1"/>
          <p:nvPr/>
        </p:nvSpPr>
        <p:spPr>
          <a:xfrm>
            <a:off x="4585354" y="4181639"/>
            <a:ext cx="3354824" cy="481330"/>
          </a:xfrm>
          <a:prstGeom prst="rect">
            <a:avLst/>
          </a:prstGeom>
        </p:spPr>
        <p:txBody>
          <a:bodyPr lIns="0" tIns="0" rIns="0" bIns="0" rtlCol="0" anchor="t">
            <a:spAutoFit/>
          </a:bodyPr>
          <a:lstStyle/>
          <a:p>
            <a:pPr algn="ctr">
              <a:lnSpc>
                <a:spcPts val="3920"/>
              </a:lnSpc>
            </a:pPr>
            <a:r>
              <a:rPr lang="en-US" sz="2800">
                <a:solidFill>
                  <a:srgbClr val="262F70"/>
                </a:solidFill>
                <a:latin typeface="Canva Sans Bold"/>
              </a:rPr>
              <a:t>Srabana Mukherjee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73451"/>
            <a:ext cx="12153309" cy="1510498"/>
          </a:xfrm>
          <a:prstGeom prst="rect">
            <a:avLst/>
          </a:prstGeom>
          <a:solidFill>
            <a:srgbClr val="B8CE34">
              <a:alpha val="88627"/>
            </a:srgbClr>
          </a:solidFill>
        </p:spPr>
      </p:sp>
      <p:pic>
        <p:nvPicPr>
          <p:cNvPr id="3" name="Picture 3"/>
          <p:cNvPicPr>
            <a:picLocks noChangeAspect="1"/>
          </p:cNvPicPr>
          <p:nvPr/>
        </p:nvPicPr>
        <p:blipFill>
          <a:blip r:embed="rId2"/>
          <a:srcRect/>
          <a:stretch>
            <a:fillRect/>
          </a:stretch>
        </p:blipFill>
        <p:spPr>
          <a:xfrm>
            <a:off x="0" y="9258300"/>
            <a:ext cx="4480590" cy="1249014"/>
          </a:xfrm>
          <a:prstGeom prst="rect">
            <a:avLst/>
          </a:prstGeom>
        </p:spPr>
      </p:pic>
      <p:pic>
        <p:nvPicPr>
          <p:cNvPr id="4" name="Picture 4">
            <a:hlinkClick r:id="rId3" tooltip="http://localhost:8080/InsuranceBazzar/PmdReport.jsp"/>
          </p:cNvPr>
          <p:cNvPicPr>
            <a:picLocks noChangeAspect="1"/>
          </p:cNvPicPr>
          <p:nvPr/>
        </p:nvPicPr>
        <p:blipFill>
          <a:blip r:embed="rId4"/>
          <a:srcRect b="4322"/>
          <a:stretch>
            <a:fillRect/>
          </a:stretch>
        </p:blipFill>
        <p:spPr>
          <a:xfrm>
            <a:off x="11561991" y="3810052"/>
            <a:ext cx="6545582" cy="2881150"/>
          </a:xfrm>
          <a:prstGeom prst="rect">
            <a:avLst/>
          </a:prstGeom>
        </p:spPr>
      </p:pic>
      <p:sp>
        <p:nvSpPr>
          <p:cNvPr id="5" name="TextBox 5"/>
          <p:cNvSpPr txBox="1"/>
          <p:nvPr/>
        </p:nvSpPr>
        <p:spPr>
          <a:xfrm>
            <a:off x="501451" y="580072"/>
            <a:ext cx="9911763" cy="828041"/>
          </a:xfrm>
          <a:prstGeom prst="rect">
            <a:avLst/>
          </a:prstGeom>
        </p:spPr>
        <p:txBody>
          <a:bodyPr lIns="0" tIns="0" rIns="0" bIns="0" rtlCol="0" anchor="t">
            <a:spAutoFit/>
          </a:bodyPr>
          <a:lstStyle/>
          <a:p>
            <a:pPr>
              <a:lnSpc>
                <a:spcPts val="6859"/>
              </a:lnSpc>
            </a:pPr>
            <a:r>
              <a:rPr lang="en-US" sz="4899" u="sng">
                <a:solidFill>
                  <a:srgbClr val="294885"/>
                </a:solidFill>
                <a:latin typeface="Canva Sans Bold"/>
              </a:rPr>
              <a:t>PMD Implementation Cont...</a:t>
            </a:r>
          </a:p>
        </p:txBody>
      </p:sp>
      <p:pic>
        <p:nvPicPr>
          <p:cNvPr id="6" name="Picture 6"/>
          <p:cNvPicPr>
            <a:picLocks noChangeAspect="1"/>
          </p:cNvPicPr>
          <p:nvPr/>
        </p:nvPicPr>
        <p:blipFill>
          <a:blip r:embed="rId5"/>
          <a:srcRect/>
          <a:stretch>
            <a:fillRect/>
          </a:stretch>
        </p:blipFill>
        <p:spPr>
          <a:xfrm>
            <a:off x="68161" y="3721186"/>
            <a:ext cx="6315898" cy="2970016"/>
          </a:xfrm>
          <a:prstGeom prst="rect">
            <a:avLst/>
          </a:prstGeom>
        </p:spPr>
      </p:pic>
      <p:pic>
        <p:nvPicPr>
          <p:cNvPr id="7" name="Picture 7"/>
          <p:cNvPicPr>
            <a:picLocks noChangeAspect="1"/>
          </p:cNvPicPr>
          <p:nvPr/>
        </p:nvPicPr>
        <p:blipFill>
          <a:blip r:embed="rId6"/>
          <a:srcRect/>
          <a:stretch>
            <a:fillRect/>
          </a:stretch>
        </p:blipFill>
        <p:spPr>
          <a:xfrm>
            <a:off x="5581232" y="6843602"/>
            <a:ext cx="6298982" cy="3311886"/>
          </a:xfrm>
          <a:prstGeom prst="rect">
            <a:avLst/>
          </a:prstGeom>
        </p:spPr>
      </p:pic>
      <p:grpSp>
        <p:nvGrpSpPr>
          <p:cNvPr id="8" name="Group 8"/>
          <p:cNvGrpSpPr/>
          <p:nvPr/>
        </p:nvGrpSpPr>
        <p:grpSpPr>
          <a:xfrm>
            <a:off x="501451" y="1936277"/>
            <a:ext cx="4955881" cy="1632509"/>
            <a:chOff x="0" y="0"/>
            <a:chExt cx="1305253" cy="429961"/>
          </a:xfrm>
        </p:grpSpPr>
        <p:sp>
          <p:nvSpPr>
            <p:cNvPr id="9" name="Freeform 9"/>
            <p:cNvSpPr/>
            <p:nvPr/>
          </p:nvSpPr>
          <p:spPr>
            <a:xfrm>
              <a:off x="0" y="0"/>
              <a:ext cx="1305253" cy="429961"/>
            </a:xfrm>
            <a:custGeom>
              <a:avLst/>
              <a:gdLst/>
              <a:ahLst/>
              <a:cxnLst/>
              <a:rect l="l" t="t" r="r" b="b"/>
              <a:pathLst>
                <a:path w="1305253" h="429961">
                  <a:moveTo>
                    <a:pt x="79671" y="0"/>
                  </a:moveTo>
                  <a:lnTo>
                    <a:pt x="1225582" y="0"/>
                  </a:lnTo>
                  <a:cubicBezTo>
                    <a:pt x="1246712" y="0"/>
                    <a:pt x="1266977" y="8394"/>
                    <a:pt x="1281918" y="23335"/>
                  </a:cubicBezTo>
                  <a:cubicBezTo>
                    <a:pt x="1296859" y="38276"/>
                    <a:pt x="1305253" y="58541"/>
                    <a:pt x="1305253" y="79671"/>
                  </a:cubicBezTo>
                  <a:lnTo>
                    <a:pt x="1305253" y="350291"/>
                  </a:lnTo>
                  <a:cubicBezTo>
                    <a:pt x="1305253" y="371420"/>
                    <a:pt x="1296859" y="391685"/>
                    <a:pt x="1281918" y="406626"/>
                  </a:cubicBezTo>
                  <a:cubicBezTo>
                    <a:pt x="1266977" y="421567"/>
                    <a:pt x="1246712" y="429961"/>
                    <a:pt x="1225582" y="429961"/>
                  </a:cubicBezTo>
                  <a:lnTo>
                    <a:pt x="79671" y="429961"/>
                  </a:lnTo>
                  <a:cubicBezTo>
                    <a:pt x="58541" y="429961"/>
                    <a:pt x="38276" y="421567"/>
                    <a:pt x="23335" y="406626"/>
                  </a:cubicBezTo>
                  <a:cubicBezTo>
                    <a:pt x="8394" y="391685"/>
                    <a:pt x="0" y="371420"/>
                    <a:pt x="0" y="350291"/>
                  </a:cubicBezTo>
                  <a:lnTo>
                    <a:pt x="0" y="79671"/>
                  </a:lnTo>
                  <a:cubicBezTo>
                    <a:pt x="0" y="58541"/>
                    <a:pt x="8394" y="38276"/>
                    <a:pt x="23335" y="23335"/>
                  </a:cubicBezTo>
                  <a:cubicBezTo>
                    <a:pt x="38276" y="8394"/>
                    <a:pt x="58541" y="0"/>
                    <a:pt x="79671" y="0"/>
                  </a:cubicBezTo>
                  <a:close/>
                </a:path>
              </a:pathLst>
            </a:custGeom>
            <a:solidFill>
              <a:srgbClr val="E5FFE5"/>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r>
                <a:rPr lang="en-US" sz="2400">
                  <a:solidFill>
                    <a:srgbClr val="203965"/>
                  </a:solidFill>
                  <a:latin typeface="Quicksand"/>
                </a:rPr>
                <a:t>Day 1 </a:t>
              </a:r>
            </a:p>
            <a:p>
              <a:pPr algn="ctr">
                <a:lnSpc>
                  <a:spcPts val="3359"/>
                </a:lnSpc>
              </a:pPr>
              <a:r>
                <a:rPr lang="en-US" sz="2400">
                  <a:solidFill>
                    <a:srgbClr val="203965"/>
                  </a:solidFill>
                  <a:latin typeface="Quicksand"/>
                </a:rPr>
                <a:t>435 wanings</a:t>
              </a:r>
            </a:p>
          </p:txBody>
        </p:sp>
      </p:grpSp>
      <p:grpSp>
        <p:nvGrpSpPr>
          <p:cNvPr id="11" name="Group 11"/>
          <p:cNvGrpSpPr/>
          <p:nvPr/>
        </p:nvGrpSpPr>
        <p:grpSpPr>
          <a:xfrm>
            <a:off x="6851657" y="1936277"/>
            <a:ext cx="5028556" cy="1736674"/>
            <a:chOff x="0" y="0"/>
            <a:chExt cx="1324393" cy="457396"/>
          </a:xfrm>
        </p:grpSpPr>
        <p:sp>
          <p:nvSpPr>
            <p:cNvPr id="12" name="Freeform 12"/>
            <p:cNvSpPr/>
            <p:nvPr/>
          </p:nvSpPr>
          <p:spPr>
            <a:xfrm>
              <a:off x="0" y="0"/>
              <a:ext cx="1324393" cy="457396"/>
            </a:xfrm>
            <a:custGeom>
              <a:avLst/>
              <a:gdLst/>
              <a:ahLst/>
              <a:cxnLst/>
              <a:rect l="l" t="t" r="r" b="b"/>
              <a:pathLst>
                <a:path w="1324393" h="457396">
                  <a:moveTo>
                    <a:pt x="78519" y="0"/>
                  </a:moveTo>
                  <a:lnTo>
                    <a:pt x="1245874" y="0"/>
                  </a:lnTo>
                  <a:cubicBezTo>
                    <a:pt x="1289239" y="0"/>
                    <a:pt x="1324393" y="35154"/>
                    <a:pt x="1324393" y="78519"/>
                  </a:cubicBezTo>
                  <a:lnTo>
                    <a:pt x="1324393" y="378877"/>
                  </a:lnTo>
                  <a:cubicBezTo>
                    <a:pt x="1324393" y="399701"/>
                    <a:pt x="1316121" y="419673"/>
                    <a:pt x="1301396" y="434398"/>
                  </a:cubicBezTo>
                  <a:cubicBezTo>
                    <a:pt x="1286671" y="449123"/>
                    <a:pt x="1266699" y="457396"/>
                    <a:pt x="1245874" y="457396"/>
                  </a:cubicBezTo>
                  <a:lnTo>
                    <a:pt x="78519" y="457396"/>
                  </a:lnTo>
                  <a:cubicBezTo>
                    <a:pt x="57695" y="457396"/>
                    <a:pt x="37723" y="449123"/>
                    <a:pt x="22998" y="434398"/>
                  </a:cubicBezTo>
                  <a:cubicBezTo>
                    <a:pt x="8273" y="419673"/>
                    <a:pt x="0" y="399701"/>
                    <a:pt x="0" y="378877"/>
                  </a:cubicBezTo>
                  <a:lnTo>
                    <a:pt x="0" y="78519"/>
                  </a:lnTo>
                  <a:cubicBezTo>
                    <a:pt x="0" y="57695"/>
                    <a:pt x="8273" y="37723"/>
                    <a:pt x="22998" y="22998"/>
                  </a:cubicBezTo>
                  <a:cubicBezTo>
                    <a:pt x="37723" y="8273"/>
                    <a:pt x="57695" y="0"/>
                    <a:pt x="78519" y="0"/>
                  </a:cubicBezTo>
                  <a:close/>
                </a:path>
              </a:pathLst>
            </a:custGeom>
            <a:solidFill>
              <a:srgbClr val="E5FFE5"/>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359"/>
                </a:lnSpc>
              </a:pPr>
              <a:r>
                <a:rPr lang="en-US" sz="2400">
                  <a:solidFill>
                    <a:srgbClr val="000000"/>
                  </a:solidFill>
                  <a:latin typeface="Quicksand"/>
                </a:rPr>
                <a:t>Day2</a:t>
              </a:r>
            </a:p>
            <a:p>
              <a:pPr algn="ctr">
                <a:lnSpc>
                  <a:spcPts val="3359"/>
                </a:lnSpc>
              </a:pPr>
              <a:r>
                <a:rPr lang="en-US" sz="2400">
                  <a:solidFill>
                    <a:srgbClr val="000000"/>
                  </a:solidFill>
                  <a:latin typeface="Quicksand"/>
                </a:rPr>
                <a:t>312 warning</a:t>
              </a:r>
            </a:p>
            <a:p>
              <a:pPr algn="ctr">
                <a:lnSpc>
                  <a:spcPts val="3359"/>
                </a:lnSpc>
              </a:pPr>
              <a:endParaRPr lang="en-US" sz="2400">
                <a:solidFill>
                  <a:srgbClr val="000000"/>
                </a:solidFill>
                <a:latin typeface="Quicksand"/>
              </a:endParaRPr>
            </a:p>
          </p:txBody>
        </p:sp>
      </p:grpSp>
      <p:grpSp>
        <p:nvGrpSpPr>
          <p:cNvPr id="14" name="Group 14"/>
          <p:cNvGrpSpPr/>
          <p:nvPr/>
        </p:nvGrpSpPr>
        <p:grpSpPr>
          <a:xfrm>
            <a:off x="13079016" y="1936277"/>
            <a:ext cx="5028556" cy="1736674"/>
            <a:chOff x="0" y="0"/>
            <a:chExt cx="1324393" cy="457396"/>
          </a:xfrm>
        </p:grpSpPr>
        <p:sp>
          <p:nvSpPr>
            <p:cNvPr id="15" name="Freeform 15"/>
            <p:cNvSpPr/>
            <p:nvPr/>
          </p:nvSpPr>
          <p:spPr>
            <a:xfrm>
              <a:off x="0" y="0"/>
              <a:ext cx="1324393" cy="457396"/>
            </a:xfrm>
            <a:custGeom>
              <a:avLst/>
              <a:gdLst/>
              <a:ahLst/>
              <a:cxnLst/>
              <a:rect l="l" t="t" r="r" b="b"/>
              <a:pathLst>
                <a:path w="1324393" h="457396">
                  <a:moveTo>
                    <a:pt x="78519" y="0"/>
                  </a:moveTo>
                  <a:lnTo>
                    <a:pt x="1245874" y="0"/>
                  </a:lnTo>
                  <a:cubicBezTo>
                    <a:pt x="1289239" y="0"/>
                    <a:pt x="1324393" y="35154"/>
                    <a:pt x="1324393" y="78519"/>
                  </a:cubicBezTo>
                  <a:lnTo>
                    <a:pt x="1324393" y="378877"/>
                  </a:lnTo>
                  <a:cubicBezTo>
                    <a:pt x="1324393" y="399701"/>
                    <a:pt x="1316121" y="419673"/>
                    <a:pt x="1301396" y="434398"/>
                  </a:cubicBezTo>
                  <a:cubicBezTo>
                    <a:pt x="1286671" y="449123"/>
                    <a:pt x="1266699" y="457396"/>
                    <a:pt x="1245874" y="457396"/>
                  </a:cubicBezTo>
                  <a:lnTo>
                    <a:pt x="78519" y="457396"/>
                  </a:lnTo>
                  <a:cubicBezTo>
                    <a:pt x="57695" y="457396"/>
                    <a:pt x="37723" y="449123"/>
                    <a:pt x="22998" y="434398"/>
                  </a:cubicBezTo>
                  <a:cubicBezTo>
                    <a:pt x="8273" y="419673"/>
                    <a:pt x="0" y="399701"/>
                    <a:pt x="0" y="378877"/>
                  </a:cubicBezTo>
                  <a:lnTo>
                    <a:pt x="0" y="78519"/>
                  </a:lnTo>
                  <a:cubicBezTo>
                    <a:pt x="0" y="57695"/>
                    <a:pt x="8273" y="37723"/>
                    <a:pt x="22998" y="22998"/>
                  </a:cubicBezTo>
                  <a:cubicBezTo>
                    <a:pt x="37723" y="8273"/>
                    <a:pt x="57695" y="0"/>
                    <a:pt x="78519" y="0"/>
                  </a:cubicBezTo>
                  <a:close/>
                </a:path>
              </a:pathLst>
            </a:custGeom>
            <a:solidFill>
              <a:srgbClr val="E5FFE5"/>
            </a:solidFill>
          </p:spPr>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3359"/>
                </a:lnSpc>
              </a:pPr>
              <a:r>
                <a:rPr lang="en-US" sz="2400">
                  <a:solidFill>
                    <a:srgbClr val="000000"/>
                  </a:solidFill>
                  <a:latin typeface="Quicksand"/>
                </a:rPr>
                <a:t>Day3</a:t>
              </a:r>
            </a:p>
            <a:p>
              <a:pPr algn="ctr">
                <a:lnSpc>
                  <a:spcPts val="3359"/>
                </a:lnSpc>
              </a:pPr>
              <a:r>
                <a:rPr lang="en-US" sz="2400">
                  <a:solidFill>
                    <a:srgbClr val="000000"/>
                  </a:solidFill>
                  <a:latin typeface="Quicksand"/>
                </a:rPr>
                <a:t>59 warnings</a:t>
              </a:r>
            </a:p>
          </p:txBody>
        </p:sp>
      </p:grpSp>
      <p:sp>
        <p:nvSpPr>
          <p:cNvPr id="17" name="AutoShape 17"/>
          <p:cNvSpPr/>
          <p:nvPr/>
        </p:nvSpPr>
        <p:spPr>
          <a:xfrm>
            <a:off x="5457332" y="2785565"/>
            <a:ext cx="1394324" cy="0"/>
          </a:xfrm>
          <a:prstGeom prst="line">
            <a:avLst/>
          </a:prstGeom>
          <a:ln w="38100" cap="flat">
            <a:solidFill>
              <a:srgbClr val="B8CE34"/>
            </a:solidFill>
            <a:prstDash val="solid"/>
            <a:headEnd type="none" w="sm" len="sm"/>
            <a:tailEnd type="arrow" w="med" len="sm"/>
          </a:ln>
        </p:spPr>
      </p:sp>
      <p:sp>
        <p:nvSpPr>
          <p:cNvPr id="18" name="AutoShape 18"/>
          <p:cNvSpPr/>
          <p:nvPr/>
        </p:nvSpPr>
        <p:spPr>
          <a:xfrm>
            <a:off x="11880213" y="2785565"/>
            <a:ext cx="1198803" cy="0"/>
          </a:xfrm>
          <a:prstGeom prst="line">
            <a:avLst/>
          </a:prstGeom>
          <a:ln w="38100" cap="flat">
            <a:solidFill>
              <a:srgbClr val="B8CE34"/>
            </a:solidFill>
            <a:prstDash val="solid"/>
            <a:headEnd type="none" w="sm" len="sm"/>
            <a:tailEnd type="arrow" w="med"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0" y="451211"/>
            <a:ext cx="12153309" cy="1510498"/>
          </a:xfrm>
          <a:prstGeom prst="rect">
            <a:avLst/>
          </a:prstGeom>
          <a:solidFill>
            <a:srgbClr val="B8CE34">
              <a:alpha val="88627"/>
            </a:srgbClr>
          </a:solidFill>
        </p:spPr>
      </p:sp>
      <p:pic>
        <p:nvPicPr>
          <p:cNvPr id="3" name="Picture 3"/>
          <p:cNvPicPr>
            <a:picLocks noChangeAspect="1"/>
          </p:cNvPicPr>
          <p:nvPr/>
        </p:nvPicPr>
        <p:blipFill>
          <a:blip r:embed="rId2"/>
          <a:srcRect/>
          <a:stretch>
            <a:fillRect/>
          </a:stretch>
        </p:blipFill>
        <p:spPr>
          <a:xfrm>
            <a:off x="0" y="8981184"/>
            <a:ext cx="4480590" cy="1249014"/>
          </a:xfrm>
          <a:prstGeom prst="rect">
            <a:avLst/>
          </a:prstGeom>
        </p:spPr>
      </p:pic>
      <p:sp>
        <p:nvSpPr>
          <p:cNvPr id="4" name="TextBox 4"/>
          <p:cNvSpPr txBox="1"/>
          <p:nvPr/>
        </p:nvSpPr>
        <p:spPr>
          <a:xfrm>
            <a:off x="2982366" y="3634861"/>
            <a:ext cx="5827114" cy="1298575"/>
          </a:xfrm>
          <a:prstGeom prst="rect">
            <a:avLst/>
          </a:prstGeom>
        </p:spPr>
        <p:txBody>
          <a:bodyPr lIns="0" tIns="0" rIns="0" bIns="0" rtlCol="0" anchor="t">
            <a:spAutoFit/>
          </a:bodyPr>
          <a:lstStyle/>
          <a:p>
            <a:pPr>
              <a:lnSpc>
                <a:spcPts val="3499"/>
              </a:lnSpc>
            </a:pPr>
            <a:r>
              <a:rPr lang="en-US" sz="2499">
                <a:solidFill>
                  <a:srgbClr val="294885"/>
                </a:solidFill>
                <a:latin typeface="Inter"/>
              </a:rPr>
              <a:t>Proper naming convention for Java Class, Variables, Functions.</a:t>
            </a:r>
          </a:p>
          <a:p>
            <a:pPr>
              <a:lnSpc>
                <a:spcPts val="3499"/>
              </a:lnSpc>
            </a:pPr>
            <a:endParaRPr lang="en-US" sz="2499">
              <a:solidFill>
                <a:srgbClr val="294885"/>
              </a:solidFill>
              <a:latin typeface="Inter"/>
            </a:endParaRPr>
          </a:p>
        </p:txBody>
      </p:sp>
      <p:sp>
        <p:nvSpPr>
          <p:cNvPr id="5" name="TextBox 5"/>
          <p:cNvSpPr txBox="1"/>
          <p:nvPr/>
        </p:nvSpPr>
        <p:spPr>
          <a:xfrm>
            <a:off x="1646482" y="3492605"/>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01</a:t>
            </a:r>
          </a:p>
        </p:txBody>
      </p:sp>
      <p:sp>
        <p:nvSpPr>
          <p:cNvPr id="6" name="TextBox 6"/>
          <p:cNvSpPr txBox="1"/>
          <p:nvPr/>
        </p:nvSpPr>
        <p:spPr>
          <a:xfrm>
            <a:off x="2982366" y="4844794"/>
            <a:ext cx="5827114" cy="860425"/>
          </a:xfrm>
          <a:prstGeom prst="rect">
            <a:avLst/>
          </a:prstGeom>
        </p:spPr>
        <p:txBody>
          <a:bodyPr lIns="0" tIns="0" rIns="0" bIns="0" rtlCol="0" anchor="t">
            <a:spAutoFit/>
          </a:bodyPr>
          <a:lstStyle/>
          <a:p>
            <a:pPr>
              <a:lnSpc>
                <a:spcPts val="3499"/>
              </a:lnSpc>
            </a:pPr>
            <a:r>
              <a:rPr lang="en-US" sz="2499">
                <a:solidFill>
                  <a:srgbClr val="294885"/>
                </a:solidFill>
                <a:latin typeface="Inter"/>
              </a:rPr>
              <a:t>Reusability and Code Modularization.</a:t>
            </a:r>
          </a:p>
          <a:p>
            <a:pPr>
              <a:lnSpc>
                <a:spcPts val="3499"/>
              </a:lnSpc>
            </a:pPr>
            <a:endParaRPr lang="en-US" sz="2499">
              <a:solidFill>
                <a:srgbClr val="294885"/>
              </a:solidFill>
              <a:latin typeface="Inter"/>
            </a:endParaRPr>
          </a:p>
        </p:txBody>
      </p:sp>
      <p:sp>
        <p:nvSpPr>
          <p:cNvPr id="7" name="TextBox 7"/>
          <p:cNvSpPr txBox="1"/>
          <p:nvPr/>
        </p:nvSpPr>
        <p:spPr>
          <a:xfrm>
            <a:off x="1646482" y="47025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02</a:t>
            </a:r>
          </a:p>
        </p:txBody>
      </p:sp>
      <p:sp>
        <p:nvSpPr>
          <p:cNvPr id="8" name="TextBox 8"/>
          <p:cNvSpPr txBox="1"/>
          <p:nvPr/>
        </p:nvSpPr>
        <p:spPr>
          <a:xfrm>
            <a:off x="2982366" y="6057644"/>
            <a:ext cx="5827114" cy="1298575"/>
          </a:xfrm>
          <a:prstGeom prst="rect">
            <a:avLst/>
          </a:prstGeom>
        </p:spPr>
        <p:txBody>
          <a:bodyPr lIns="0" tIns="0" rIns="0" bIns="0" rtlCol="0" anchor="t">
            <a:spAutoFit/>
          </a:bodyPr>
          <a:lstStyle/>
          <a:p>
            <a:pPr>
              <a:lnSpc>
                <a:spcPts val="3499"/>
              </a:lnSpc>
            </a:pPr>
            <a:r>
              <a:rPr lang="en-US" sz="2499">
                <a:solidFill>
                  <a:srgbClr val="294885"/>
                </a:solidFill>
                <a:latin typeface="Inter"/>
              </a:rPr>
              <a:t>Proper Error Tracking &amp; Logging (Log4J).</a:t>
            </a:r>
          </a:p>
          <a:p>
            <a:pPr>
              <a:lnSpc>
                <a:spcPts val="3499"/>
              </a:lnSpc>
            </a:pPr>
            <a:endParaRPr lang="en-US" sz="2499">
              <a:solidFill>
                <a:srgbClr val="294885"/>
              </a:solidFill>
              <a:latin typeface="Inter"/>
            </a:endParaRPr>
          </a:p>
        </p:txBody>
      </p:sp>
      <p:sp>
        <p:nvSpPr>
          <p:cNvPr id="9" name="TextBox 9"/>
          <p:cNvSpPr txBox="1"/>
          <p:nvPr/>
        </p:nvSpPr>
        <p:spPr>
          <a:xfrm>
            <a:off x="1646482" y="591538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03</a:t>
            </a:r>
          </a:p>
        </p:txBody>
      </p:sp>
      <p:sp>
        <p:nvSpPr>
          <p:cNvPr id="10" name="TextBox 10"/>
          <p:cNvSpPr txBox="1"/>
          <p:nvPr/>
        </p:nvSpPr>
        <p:spPr>
          <a:xfrm>
            <a:off x="3042114" y="7270494"/>
            <a:ext cx="5827114" cy="1243965"/>
          </a:xfrm>
          <a:prstGeom prst="rect">
            <a:avLst/>
          </a:prstGeom>
        </p:spPr>
        <p:txBody>
          <a:bodyPr lIns="0" tIns="0" rIns="0" bIns="0" rtlCol="0" anchor="t">
            <a:spAutoFit/>
          </a:bodyPr>
          <a:lstStyle/>
          <a:p>
            <a:pPr>
              <a:lnSpc>
                <a:spcPts val="3359"/>
              </a:lnSpc>
            </a:pPr>
            <a:r>
              <a:rPr lang="en-US" sz="2399">
                <a:solidFill>
                  <a:srgbClr val="294885"/>
                </a:solidFill>
                <a:latin typeface="Inter"/>
              </a:rPr>
              <a:t>Effective Memory Management (Singleton Classes).</a:t>
            </a:r>
          </a:p>
          <a:p>
            <a:pPr>
              <a:lnSpc>
                <a:spcPts val="3359"/>
              </a:lnSpc>
            </a:pPr>
            <a:endParaRPr lang="en-US" sz="2399">
              <a:solidFill>
                <a:srgbClr val="294885"/>
              </a:solidFill>
              <a:latin typeface="Inter"/>
            </a:endParaRPr>
          </a:p>
        </p:txBody>
      </p:sp>
      <p:sp>
        <p:nvSpPr>
          <p:cNvPr id="11" name="TextBox 11"/>
          <p:cNvSpPr txBox="1"/>
          <p:nvPr/>
        </p:nvSpPr>
        <p:spPr>
          <a:xfrm>
            <a:off x="1646482" y="71282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04</a:t>
            </a:r>
          </a:p>
        </p:txBody>
      </p:sp>
      <p:sp>
        <p:nvSpPr>
          <p:cNvPr id="12" name="TextBox 12"/>
          <p:cNvSpPr txBox="1"/>
          <p:nvPr/>
        </p:nvSpPr>
        <p:spPr>
          <a:xfrm>
            <a:off x="2982366" y="8466834"/>
            <a:ext cx="5827114" cy="1243965"/>
          </a:xfrm>
          <a:prstGeom prst="rect">
            <a:avLst/>
          </a:prstGeom>
        </p:spPr>
        <p:txBody>
          <a:bodyPr lIns="0" tIns="0" rIns="0" bIns="0" rtlCol="0" anchor="t">
            <a:spAutoFit/>
          </a:bodyPr>
          <a:lstStyle/>
          <a:p>
            <a:pPr>
              <a:lnSpc>
                <a:spcPts val="3359"/>
              </a:lnSpc>
            </a:pPr>
            <a:r>
              <a:rPr lang="en-US" sz="2399">
                <a:solidFill>
                  <a:srgbClr val="294885"/>
                </a:solidFill>
                <a:latin typeface="Inter"/>
              </a:rPr>
              <a:t>Property files for Application Global Variables.</a:t>
            </a:r>
          </a:p>
          <a:p>
            <a:pPr>
              <a:lnSpc>
                <a:spcPts val="3359"/>
              </a:lnSpc>
            </a:pPr>
            <a:endParaRPr lang="en-US" sz="2399">
              <a:solidFill>
                <a:srgbClr val="294885"/>
              </a:solidFill>
              <a:latin typeface="Inter"/>
            </a:endParaRPr>
          </a:p>
        </p:txBody>
      </p:sp>
      <p:sp>
        <p:nvSpPr>
          <p:cNvPr id="13" name="TextBox 13"/>
          <p:cNvSpPr txBox="1"/>
          <p:nvPr/>
        </p:nvSpPr>
        <p:spPr>
          <a:xfrm>
            <a:off x="1646482" y="8324578"/>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05</a:t>
            </a:r>
          </a:p>
        </p:txBody>
      </p:sp>
      <p:sp>
        <p:nvSpPr>
          <p:cNvPr id="14" name="TextBox 14"/>
          <p:cNvSpPr txBox="1"/>
          <p:nvPr/>
        </p:nvSpPr>
        <p:spPr>
          <a:xfrm>
            <a:off x="10814404" y="3775847"/>
            <a:ext cx="5827114" cy="1243965"/>
          </a:xfrm>
          <a:prstGeom prst="rect">
            <a:avLst/>
          </a:prstGeom>
        </p:spPr>
        <p:txBody>
          <a:bodyPr lIns="0" tIns="0" rIns="0" bIns="0" rtlCol="0" anchor="t">
            <a:spAutoFit/>
          </a:bodyPr>
          <a:lstStyle/>
          <a:p>
            <a:pPr>
              <a:lnSpc>
                <a:spcPts val="3359"/>
              </a:lnSpc>
            </a:pPr>
            <a:r>
              <a:rPr lang="en-US" sz="2399">
                <a:solidFill>
                  <a:srgbClr val="294885"/>
                </a:solidFill>
                <a:latin typeface="Inter"/>
              </a:rPr>
              <a:t>Proper Commenting with JavaDoc Annotations.</a:t>
            </a:r>
          </a:p>
          <a:p>
            <a:pPr>
              <a:lnSpc>
                <a:spcPts val="3359"/>
              </a:lnSpc>
            </a:pPr>
            <a:endParaRPr lang="en-US" sz="2399">
              <a:solidFill>
                <a:srgbClr val="294885"/>
              </a:solidFill>
              <a:latin typeface="Inter"/>
            </a:endParaRPr>
          </a:p>
        </p:txBody>
      </p:sp>
      <p:sp>
        <p:nvSpPr>
          <p:cNvPr id="15" name="TextBox 15"/>
          <p:cNvSpPr txBox="1"/>
          <p:nvPr/>
        </p:nvSpPr>
        <p:spPr>
          <a:xfrm>
            <a:off x="9478520" y="3577711"/>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06</a:t>
            </a:r>
          </a:p>
        </p:txBody>
      </p:sp>
      <p:sp>
        <p:nvSpPr>
          <p:cNvPr id="16" name="TextBox 16"/>
          <p:cNvSpPr txBox="1"/>
          <p:nvPr/>
        </p:nvSpPr>
        <p:spPr>
          <a:xfrm>
            <a:off x="10814404" y="5103969"/>
            <a:ext cx="5827114" cy="824865"/>
          </a:xfrm>
          <a:prstGeom prst="rect">
            <a:avLst/>
          </a:prstGeom>
        </p:spPr>
        <p:txBody>
          <a:bodyPr lIns="0" tIns="0" rIns="0" bIns="0" rtlCol="0" anchor="t">
            <a:spAutoFit/>
          </a:bodyPr>
          <a:lstStyle/>
          <a:p>
            <a:pPr>
              <a:lnSpc>
                <a:spcPts val="3359"/>
              </a:lnSpc>
            </a:pPr>
            <a:r>
              <a:rPr lang="en-US" sz="2399">
                <a:solidFill>
                  <a:srgbClr val="294885"/>
                </a:solidFill>
                <a:latin typeface="Inter"/>
              </a:rPr>
              <a:t>Email Integration and implementation of AJAX</a:t>
            </a:r>
          </a:p>
        </p:txBody>
      </p:sp>
      <p:sp>
        <p:nvSpPr>
          <p:cNvPr id="17" name="TextBox 17"/>
          <p:cNvSpPr txBox="1"/>
          <p:nvPr/>
        </p:nvSpPr>
        <p:spPr>
          <a:xfrm>
            <a:off x="9478520" y="49150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07</a:t>
            </a:r>
          </a:p>
        </p:txBody>
      </p:sp>
      <p:sp>
        <p:nvSpPr>
          <p:cNvPr id="18" name="TextBox 18"/>
          <p:cNvSpPr txBox="1"/>
          <p:nvPr/>
        </p:nvSpPr>
        <p:spPr>
          <a:xfrm>
            <a:off x="10870805" y="6587217"/>
            <a:ext cx="5827114" cy="1243965"/>
          </a:xfrm>
          <a:prstGeom prst="rect">
            <a:avLst/>
          </a:prstGeom>
        </p:spPr>
        <p:txBody>
          <a:bodyPr lIns="0" tIns="0" rIns="0" bIns="0" rtlCol="0" anchor="t">
            <a:spAutoFit/>
          </a:bodyPr>
          <a:lstStyle/>
          <a:p>
            <a:pPr>
              <a:lnSpc>
                <a:spcPts val="3359"/>
              </a:lnSpc>
            </a:pPr>
            <a:r>
              <a:rPr lang="en-US" sz="2399">
                <a:solidFill>
                  <a:srgbClr val="294885"/>
                </a:solidFill>
                <a:latin typeface="Inter"/>
              </a:rPr>
              <a:t>Consumption of 3rd Party Rest API data &amp; JSON.</a:t>
            </a:r>
          </a:p>
          <a:p>
            <a:pPr>
              <a:lnSpc>
                <a:spcPts val="3359"/>
              </a:lnSpc>
            </a:pPr>
            <a:endParaRPr lang="en-US" sz="2399">
              <a:solidFill>
                <a:srgbClr val="294885"/>
              </a:solidFill>
              <a:latin typeface="Inter"/>
            </a:endParaRPr>
          </a:p>
        </p:txBody>
      </p:sp>
      <p:sp>
        <p:nvSpPr>
          <p:cNvPr id="19" name="TextBox 19"/>
          <p:cNvSpPr txBox="1"/>
          <p:nvPr/>
        </p:nvSpPr>
        <p:spPr>
          <a:xfrm>
            <a:off x="9478520" y="6327519"/>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08</a:t>
            </a:r>
          </a:p>
        </p:txBody>
      </p:sp>
      <p:sp>
        <p:nvSpPr>
          <p:cNvPr id="20" name="TextBox 20"/>
          <p:cNvSpPr txBox="1"/>
          <p:nvPr/>
        </p:nvSpPr>
        <p:spPr>
          <a:xfrm>
            <a:off x="120983" y="726455"/>
            <a:ext cx="11911342" cy="1785075"/>
          </a:xfrm>
          <a:prstGeom prst="rect">
            <a:avLst/>
          </a:prstGeom>
        </p:spPr>
        <p:txBody>
          <a:bodyPr lIns="0" tIns="0" rIns="0" bIns="0" rtlCol="0" anchor="t">
            <a:spAutoFit/>
          </a:bodyPr>
          <a:lstStyle/>
          <a:p>
            <a:pPr algn="ctr">
              <a:lnSpc>
                <a:spcPts val="7135"/>
              </a:lnSpc>
            </a:pPr>
            <a:r>
              <a:rPr lang="en-US" sz="5096" u="sng">
                <a:solidFill>
                  <a:srgbClr val="294885"/>
                </a:solidFill>
                <a:latin typeface="Canva Sans Bold"/>
              </a:rPr>
              <a:t>Best Industry Practices Followed</a:t>
            </a:r>
          </a:p>
          <a:p>
            <a:pPr algn="ctr">
              <a:lnSpc>
                <a:spcPts val="7135"/>
              </a:lnSpc>
            </a:pPr>
            <a:endParaRPr lang="en-US" sz="5096" u="sng">
              <a:solidFill>
                <a:srgbClr val="294885"/>
              </a:solidFill>
              <a:latin typeface="Canva Sans Bold"/>
            </a:endParaRPr>
          </a:p>
        </p:txBody>
      </p:sp>
      <p:sp>
        <p:nvSpPr>
          <p:cNvPr id="21" name="TextBox 21"/>
          <p:cNvSpPr txBox="1"/>
          <p:nvPr/>
        </p:nvSpPr>
        <p:spPr>
          <a:xfrm>
            <a:off x="9478520" y="8052146"/>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09</a:t>
            </a:r>
          </a:p>
        </p:txBody>
      </p:sp>
      <p:sp>
        <p:nvSpPr>
          <p:cNvPr id="22" name="TextBox 22"/>
          <p:cNvSpPr txBox="1"/>
          <p:nvPr/>
        </p:nvSpPr>
        <p:spPr>
          <a:xfrm>
            <a:off x="10870056" y="8109143"/>
            <a:ext cx="5827863" cy="1244119"/>
          </a:xfrm>
          <a:prstGeom prst="rect">
            <a:avLst/>
          </a:prstGeom>
        </p:spPr>
        <p:txBody>
          <a:bodyPr lIns="0" tIns="0" rIns="0" bIns="0" rtlCol="0" anchor="t">
            <a:spAutoFit/>
          </a:bodyPr>
          <a:lstStyle/>
          <a:p>
            <a:pPr>
              <a:lnSpc>
                <a:spcPts val="3360"/>
              </a:lnSpc>
            </a:pPr>
            <a:r>
              <a:rPr lang="en-US" sz="2400">
                <a:solidFill>
                  <a:srgbClr val="294885"/>
                </a:solidFill>
                <a:latin typeface="Inter"/>
              </a:rPr>
              <a:t>Implementation of PMD and MD5 encryption algorithm.</a:t>
            </a:r>
          </a:p>
          <a:p>
            <a:pPr>
              <a:lnSpc>
                <a:spcPts val="3360"/>
              </a:lnSpc>
            </a:pPr>
            <a:endParaRPr lang="en-US" sz="2400">
              <a:solidFill>
                <a:srgbClr val="294885"/>
              </a:solidFill>
              <a:latin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8155582"/>
            <a:ext cx="15624833" cy="0"/>
          </a:xfrm>
          <a:prstGeom prst="line">
            <a:avLst/>
          </a:prstGeom>
          <a:ln w="28575" cap="rnd">
            <a:solidFill>
              <a:srgbClr val="005F52"/>
            </a:solidFill>
            <a:prstDash val="solid"/>
            <a:headEnd type="none" w="sm" len="sm"/>
            <a:tailEnd type="none" w="sm" len="sm"/>
          </a:ln>
        </p:spPr>
      </p:sp>
      <p:sp>
        <p:nvSpPr>
          <p:cNvPr id="3" name="AutoShape 3"/>
          <p:cNvSpPr/>
          <p:nvPr/>
        </p:nvSpPr>
        <p:spPr>
          <a:xfrm rot="-5399999">
            <a:off x="1167331" y="6275130"/>
            <a:ext cx="3789478" cy="0"/>
          </a:xfrm>
          <a:prstGeom prst="line">
            <a:avLst/>
          </a:prstGeom>
          <a:ln w="28575" cap="flat">
            <a:solidFill>
              <a:srgbClr val="005F52"/>
            </a:solidFill>
            <a:prstDash val="solid"/>
            <a:headEnd type="none" w="sm" len="sm"/>
            <a:tailEnd type="none" w="sm" len="sm"/>
          </a:ln>
        </p:spPr>
      </p:sp>
      <p:sp>
        <p:nvSpPr>
          <p:cNvPr id="4" name="AutoShape 4"/>
          <p:cNvSpPr/>
          <p:nvPr/>
        </p:nvSpPr>
        <p:spPr>
          <a:xfrm rot="-5371190">
            <a:off x="5690462" y="7288860"/>
            <a:ext cx="1704929" cy="0"/>
          </a:xfrm>
          <a:prstGeom prst="line">
            <a:avLst/>
          </a:prstGeom>
          <a:ln w="28575" cap="flat">
            <a:solidFill>
              <a:srgbClr val="005F52"/>
            </a:solidFill>
            <a:prstDash val="solid"/>
            <a:headEnd type="none" w="sm" len="sm"/>
            <a:tailEnd type="none" w="sm" len="sm"/>
          </a:ln>
        </p:spPr>
      </p:sp>
      <p:sp>
        <p:nvSpPr>
          <p:cNvPr id="5" name="AutoShape 5"/>
          <p:cNvSpPr/>
          <p:nvPr/>
        </p:nvSpPr>
        <p:spPr>
          <a:xfrm rot="-5399999">
            <a:off x="8973471" y="6344337"/>
            <a:ext cx="3593915" cy="0"/>
          </a:xfrm>
          <a:prstGeom prst="line">
            <a:avLst/>
          </a:prstGeom>
          <a:ln w="28575" cap="flat">
            <a:solidFill>
              <a:srgbClr val="005F52"/>
            </a:solidFill>
            <a:prstDash val="solid"/>
            <a:headEnd type="none" w="sm" len="sm"/>
            <a:tailEnd type="none" w="sm" len="sm"/>
          </a:ln>
        </p:spPr>
      </p:sp>
      <p:sp>
        <p:nvSpPr>
          <p:cNvPr id="6" name="AutoShape 6"/>
          <p:cNvSpPr/>
          <p:nvPr/>
        </p:nvSpPr>
        <p:spPr>
          <a:xfrm rot="-5400000">
            <a:off x="14201851" y="7422449"/>
            <a:ext cx="1437690" cy="0"/>
          </a:xfrm>
          <a:prstGeom prst="line">
            <a:avLst/>
          </a:prstGeom>
          <a:ln w="28575" cap="flat">
            <a:solidFill>
              <a:srgbClr val="005F52"/>
            </a:solidFill>
            <a:prstDash val="solid"/>
            <a:headEnd type="none" w="sm" len="sm"/>
            <a:tailEnd type="none" w="sm" len="sm"/>
          </a:ln>
        </p:spPr>
      </p:sp>
      <p:grpSp>
        <p:nvGrpSpPr>
          <p:cNvPr id="7" name="Group 7"/>
          <p:cNvGrpSpPr/>
          <p:nvPr/>
        </p:nvGrpSpPr>
        <p:grpSpPr>
          <a:xfrm>
            <a:off x="1028700" y="2838457"/>
            <a:ext cx="4066739" cy="1556222"/>
            <a:chOff x="0" y="0"/>
            <a:chExt cx="1071075" cy="409869"/>
          </a:xfrm>
        </p:grpSpPr>
        <p:sp>
          <p:nvSpPr>
            <p:cNvPr id="8" name="Freeform 8"/>
            <p:cNvSpPr/>
            <p:nvPr/>
          </p:nvSpPr>
          <p:spPr>
            <a:xfrm>
              <a:off x="0" y="0"/>
              <a:ext cx="1071075" cy="409869"/>
            </a:xfrm>
            <a:custGeom>
              <a:avLst/>
              <a:gdLst/>
              <a:ahLst/>
              <a:cxnLst/>
              <a:rect l="l" t="t" r="r" b="b"/>
              <a:pathLst>
                <a:path w="1071075" h="409869">
                  <a:moveTo>
                    <a:pt x="57112" y="0"/>
                  </a:moveTo>
                  <a:lnTo>
                    <a:pt x="1013964" y="0"/>
                  </a:lnTo>
                  <a:cubicBezTo>
                    <a:pt x="1029111" y="0"/>
                    <a:pt x="1043637" y="6017"/>
                    <a:pt x="1054348" y="16728"/>
                  </a:cubicBezTo>
                  <a:cubicBezTo>
                    <a:pt x="1065058" y="27438"/>
                    <a:pt x="1071075" y="41965"/>
                    <a:pt x="1071075" y="57112"/>
                  </a:cubicBezTo>
                  <a:lnTo>
                    <a:pt x="1071075" y="352758"/>
                  </a:lnTo>
                  <a:cubicBezTo>
                    <a:pt x="1071075" y="367905"/>
                    <a:pt x="1065058" y="382431"/>
                    <a:pt x="1054348" y="393142"/>
                  </a:cubicBezTo>
                  <a:cubicBezTo>
                    <a:pt x="1043637" y="403852"/>
                    <a:pt x="1029111" y="409869"/>
                    <a:pt x="1013964" y="409869"/>
                  </a:cubicBezTo>
                  <a:lnTo>
                    <a:pt x="57112" y="409869"/>
                  </a:lnTo>
                  <a:cubicBezTo>
                    <a:pt x="41965" y="409869"/>
                    <a:pt x="27438" y="403852"/>
                    <a:pt x="16728" y="393142"/>
                  </a:cubicBezTo>
                  <a:cubicBezTo>
                    <a:pt x="6017" y="382431"/>
                    <a:pt x="0" y="367905"/>
                    <a:pt x="0" y="352758"/>
                  </a:cubicBezTo>
                  <a:lnTo>
                    <a:pt x="0" y="57112"/>
                  </a:lnTo>
                  <a:cubicBezTo>
                    <a:pt x="0" y="41965"/>
                    <a:pt x="6017" y="27438"/>
                    <a:pt x="16728" y="16728"/>
                  </a:cubicBezTo>
                  <a:cubicBezTo>
                    <a:pt x="27438" y="6017"/>
                    <a:pt x="41965" y="0"/>
                    <a:pt x="57112" y="0"/>
                  </a:cubicBezTo>
                  <a:close/>
                </a:path>
              </a:pathLst>
            </a:custGeom>
            <a:solidFill>
              <a:srgbClr val="B8CE34"/>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5040"/>
                </a:lnSpc>
              </a:pPr>
              <a:endParaRPr/>
            </a:p>
          </p:txBody>
        </p:sp>
      </p:grpSp>
      <p:grpSp>
        <p:nvGrpSpPr>
          <p:cNvPr id="10" name="Group 10"/>
          <p:cNvGrpSpPr/>
          <p:nvPr/>
        </p:nvGrpSpPr>
        <p:grpSpPr>
          <a:xfrm>
            <a:off x="4259023" y="5143500"/>
            <a:ext cx="4582093" cy="1307213"/>
            <a:chOff x="0" y="0"/>
            <a:chExt cx="1206806" cy="344286"/>
          </a:xfrm>
        </p:grpSpPr>
        <p:sp>
          <p:nvSpPr>
            <p:cNvPr id="11" name="Freeform 11"/>
            <p:cNvSpPr/>
            <p:nvPr/>
          </p:nvSpPr>
          <p:spPr>
            <a:xfrm>
              <a:off x="0" y="0"/>
              <a:ext cx="1206806" cy="344286"/>
            </a:xfrm>
            <a:custGeom>
              <a:avLst/>
              <a:gdLst/>
              <a:ahLst/>
              <a:cxnLst/>
              <a:rect l="l" t="t" r="r" b="b"/>
              <a:pathLst>
                <a:path w="1206806" h="344286">
                  <a:moveTo>
                    <a:pt x="50688" y="0"/>
                  </a:moveTo>
                  <a:lnTo>
                    <a:pt x="1156118" y="0"/>
                  </a:lnTo>
                  <a:cubicBezTo>
                    <a:pt x="1184113" y="0"/>
                    <a:pt x="1206806" y="22694"/>
                    <a:pt x="1206806" y="50688"/>
                  </a:cubicBezTo>
                  <a:lnTo>
                    <a:pt x="1206806" y="293598"/>
                  </a:lnTo>
                  <a:cubicBezTo>
                    <a:pt x="1206806" y="307042"/>
                    <a:pt x="1201466" y="319934"/>
                    <a:pt x="1191960" y="329440"/>
                  </a:cubicBezTo>
                  <a:cubicBezTo>
                    <a:pt x="1182454" y="338946"/>
                    <a:pt x="1169562" y="344286"/>
                    <a:pt x="1156118" y="344286"/>
                  </a:cubicBezTo>
                  <a:lnTo>
                    <a:pt x="50688" y="344286"/>
                  </a:lnTo>
                  <a:cubicBezTo>
                    <a:pt x="37245" y="344286"/>
                    <a:pt x="24352" y="338946"/>
                    <a:pt x="14846" y="329440"/>
                  </a:cubicBezTo>
                  <a:cubicBezTo>
                    <a:pt x="5340" y="319934"/>
                    <a:pt x="0" y="307042"/>
                    <a:pt x="0" y="293598"/>
                  </a:cubicBezTo>
                  <a:lnTo>
                    <a:pt x="0" y="50688"/>
                  </a:lnTo>
                  <a:cubicBezTo>
                    <a:pt x="0" y="37245"/>
                    <a:pt x="5340" y="24352"/>
                    <a:pt x="14846" y="14846"/>
                  </a:cubicBezTo>
                  <a:cubicBezTo>
                    <a:pt x="24352" y="5340"/>
                    <a:pt x="37245" y="0"/>
                    <a:pt x="50688" y="0"/>
                  </a:cubicBezTo>
                  <a:close/>
                </a:path>
              </a:pathLst>
            </a:custGeom>
            <a:solidFill>
              <a:srgbClr val="B8CE34"/>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5040"/>
                </a:lnSpc>
              </a:pPr>
              <a:endParaRPr/>
            </a:p>
          </p:txBody>
        </p:sp>
      </p:grpSp>
      <p:grpSp>
        <p:nvGrpSpPr>
          <p:cNvPr id="13" name="Group 13"/>
          <p:cNvGrpSpPr/>
          <p:nvPr/>
        </p:nvGrpSpPr>
        <p:grpSpPr>
          <a:xfrm>
            <a:off x="8315941" y="3004377"/>
            <a:ext cx="4908973" cy="1557290"/>
            <a:chOff x="0" y="0"/>
            <a:chExt cx="1292898" cy="410150"/>
          </a:xfrm>
        </p:grpSpPr>
        <p:sp>
          <p:nvSpPr>
            <p:cNvPr id="14" name="Freeform 14"/>
            <p:cNvSpPr/>
            <p:nvPr/>
          </p:nvSpPr>
          <p:spPr>
            <a:xfrm>
              <a:off x="0" y="0"/>
              <a:ext cx="1292898" cy="410150"/>
            </a:xfrm>
            <a:custGeom>
              <a:avLst/>
              <a:gdLst/>
              <a:ahLst/>
              <a:cxnLst/>
              <a:rect l="l" t="t" r="r" b="b"/>
              <a:pathLst>
                <a:path w="1292898" h="410150">
                  <a:moveTo>
                    <a:pt x="47313" y="0"/>
                  </a:moveTo>
                  <a:lnTo>
                    <a:pt x="1245585" y="0"/>
                  </a:lnTo>
                  <a:cubicBezTo>
                    <a:pt x="1258134" y="0"/>
                    <a:pt x="1270168" y="4985"/>
                    <a:pt x="1279041" y="13858"/>
                  </a:cubicBezTo>
                  <a:cubicBezTo>
                    <a:pt x="1287914" y="22731"/>
                    <a:pt x="1292898" y="34765"/>
                    <a:pt x="1292898" y="47313"/>
                  </a:cubicBezTo>
                  <a:lnTo>
                    <a:pt x="1292898" y="362837"/>
                  </a:lnTo>
                  <a:cubicBezTo>
                    <a:pt x="1292898" y="375386"/>
                    <a:pt x="1287914" y="387420"/>
                    <a:pt x="1279041" y="396293"/>
                  </a:cubicBezTo>
                  <a:cubicBezTo>
                    <a:pt x="1270168" y="405166"/>
                    <a:pt x="1258134" y="410150"/>
                    <a:pt x="1245585" y="410150"/>
                  </a:cubicBezTo>
                  <a:lnTo>
                    <a:pt x="47313" y="410150"/>
                  </a:lnTo>
                  <a:cubicBezTo>
                    <a:pt x="34765" y="410150"/>
                    <a:pt x="22731" y="405166"/>
                    <a:pt x="13858" y="396293"/>
                  </a:cubicBezTo>
                  <a:cubicBezTo>
                    <a:pt x="4985" y="387420"/>
                    <a:pt x="0" y="375386"/>
                    <a:pt x="0" y="362837"/>
                  </a:cubicBezTo>
                  <a:lnTo>
                    <a:pt x="0" y="47313"/>
                  </a:lnTo>
                  <a:cubicBezTo>
                    <a:pt x="0" y="34765"/>
                    <a:pt x="4985" y="22731"/>
                    <a:pt x="13858" y="13858"/>
                  </a:cubicBezTo>
                  <a:cubicBezTo>
                    <a:pt x="22731" y="4985"/>
                    <a:pt x="34765" y="0"/>
                    <a:pt x="47313" y="0"/>
                  </a:cubicBezTo>
                  <a:close/>
                </a:path>
              </a:pathLst>
            </a:custGeom>
            <a:solidFill>
              <a:srgbClr val="B8CE34"/>
            </a:solidFill>
          </p:spPr>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5040"/>
                </a:lnSpc>
              </a:pPr>
              <a:endParaRPr/>
            </a:p>
          </p:txBody>
        </p:sp>
      </p:grpSp>
      <p:grpSp>
        <p:nvGrpSpPr>
          <p:cNvPr id="16" name="Group 16"/>
          <p:cNvGrpSpPr/>
          <p:nvPr/>
        </p:nvGrpSpPr>
        <p:grpSpPr>
          <a:xfrm>
            <a:off x="12273954" y="5215593"/>
            <a:ext cx="5293485" cy="1502299"/>
            <a:chOff x="0" y="0"/>
            <a:chExt cx="1394169" cy="395667"/>
          </a:xfrm>
        </p:grpSpPr>
        <p:sp>
          <p:nvSpPr>
            <p:cNvPr id="17" name="Freeform 17"/>
            <p:cNvSpPr/>
            <p:nvPr/>
          </p:nvSpPr>
          <p:spPr>
            <a:xfrm>
              <a:off x="0" y="0"/>
              <a:ext cx="1394169" cy="395667"/>
            </a:xfrm>
            <a:custGeom>
              <a:avLst/>
              <a:gdLst/>
              <a:ahLst/>
              <a:cxnLst/>
              <a:rect l="l" t="t" r="r" b="b"/>
              <a:pathLst>
                <a:path w="1394169" h="395667">
                  <a:moveTo>
                    <a:pt x="43876" y="0"/>
                  </a:moveTo>
                  <a:lnTo>
                    <a:pt x="1350293" y="0"/>
                  </a:lnTo>
                  <a:cubicBezTo>
                    <a:pt x="1361929" y="0"/>
                    <a:pt x="1373089" y="4623"/>
                    <a:pt x="1381318" y="12851"/>
                  </a:cubicBezTo>
                  <a:cubicBezTo>
                    <a:pt x="1389546" y="21079"/>
                    <a:pt x="1394169" y="32239"/>
                    <a:pt x="1394169" y="43876"/>
                  </a:cubicBezTo>
                  <a:lnTo>
                    <a:pt x="1394169" y="351791"/>
                  </a:lnTo>
                  <a:cubicBezTo>
                    <a:pt x="1394169" y="363428"/>
                    <a:pt x="1389546" y="374588"/>
                    <a:pt x="1381318" y="382816"/>
                  </a:cubicBezTo>
                  <a:cubicBezTo>
                    <a:pt x="1373089" y="391044"/>
                    <a:pt x="1361929" y="395667"/>
                    <a:pt x="1350293" y="395667"/>
                  </a:cubicBezTo>
                  <a:lnTo>
                    <a:pt x="43876" y="395667"/>
                  </a:lnTo>
                  <a:cubicBezTo>
                    <a:pt x="32239" y="395667"/>
                    <a:pt x="21079" y="391044"/>
                    <a:pt x="12851" y="382816"/>
                  </a:cubicBezTo>
                  <a:cubicBezTo>
                    <a:pt x="4623" y="374588"/>
                    <a:pt x="0" y="363428"/>
                    <a:pt x="0" y="351791"/>
                  </a:cubicBezTo>
                  <a:lnTo>
                    <a:pt x="0" y="43876"/>
                  </a:lnTo>
                  <a:cubicBezTo>
                    <a:pt x="0" y="32239"/>
                    <a:pt x="4623" y="21079"/>
                    <a:pt x="12851" y="12851"/>
                  </a:cubicBezTo>
                  <a:cubicBezTo>
                    <a:pt x="21079" y="4623"/>
                    <a:pt x="32239" y="0"/>
                    <a:pt x="43876" y="0"/>
                  </a:cubicBezTo>
                  <a:close/>
                </a:path>
              </a:pathLst>
            </a:custGeom>
            <a:solidFill>
              <a:srgbClr val="B8CE34"/>
            </a:solidFill>
          </p:spPr>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5040"/>
                </a:lnSpc>
              </a:pPr>
              <a:endParaRPr/>
            </a:p>
          </p:txBody>
        </p:sp>
      </p:grpSp>
      <p:grpSp>
        <p:nvGrpSpPr>
          <p:cNvPr id="19" name="Group 19"/>
          <p:cNvGrpSpPr/>
          <p:nvPr/>
        </p:nvGrpSpPr>
        <p:grpSpPr>
          <a:xfrm>
            <a:off x="0" y="381929"/>
            <a:ext cx="7953522" cy="1508816"/>
            <a:chOff x="0" y="0"/>
            <a:chExt cx="2094755" cy="397384"/>
          </a:xfrm>
        </p:grpSpPr>
        <p:sp>
          <p:nvSpPr>
            <p:cNvPr id="20" name="Freeform 20"/>
            <p:cNvSpPr/>
            <p:nvPr/>
          </p:nvSpPr>
          <p:spPr>
            <a:xfrm>
              <a:off x="0" y="0"/>
              <a:ext cx="2094755" cy="397384"/>
            </a:xfrm>
            <a:custGeom>
              <a:avLst/>
              <a:gdLst/>
              <a:ahLst/>
              <a:cxnLst/>
              <a:rect l="l" t="t" r="r" b="b"/>
              <a:pathLst>
                <a:path w="2094755" h="397384">
                  <a:moveTo>
                    <a:pt x="29202" y="0"/>
                  </a:moveTo>
                  <a:lnTo>
                    <a:pt x="2065553" y="0"/>
                  </a:lnTo>
                  <a:cubicBezTo>
                    <a:pt x="2073298" y="0"/>
                    <a:pt x="2080725" y="3077"/>
                    <a:pt x="2086202" y="8553"/>
                  </a:cubicBezTo>
                  <a:cubicBezTo>
                    <a:pt x="2091678" y="14029"/>
                    <a:pt x="2094755" y="21457"/>
                    <a:pt x="2094755" y="29202"/>
                  </a:cubicBezTo>
                  <a:lnTo>
                    <a:pt x="2094755" y="368182"/>
                  </a:lnTo>
                  <a:cubicBezTo>
                    <a:pt x="2094755" y="384310"/>
                    <a:pt x="2081680" y="397384"/>
                    <a:pt x="2065553" y="397384"/>
                  </a:cubicBezTo>
                  <a:lnTo>
                    <a:pt x="29202" y="397384"/>
                  </a:lnTo>
                  <a:cubicBezTo>
                    <a:pt x="13074" y="397384"/>
                    <a:pt x="0" y="384310"/>
                    <a:pt x="0" y="368182"/>
                  </a:cubicBezTo>
                  <a:lnTo>
                    <a:pt x="0" y="29202"/>
                  </a:lnTo>
                  <a:cubicBezTo>
                    <a:pt x="0" y="13074"/>
                    <a:pt x="13074" y="0"/>
                    <a:pt x="29202" y="0"/>
                  </a:cubicBezTo>
                  <a:close/>
                </a:path>
              </a:pathLst>
            </a:custGeom>
            <a:solidFill>
              <a:srgbClr val="B8CE34"/>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5040"/>
                </a:lnSpc>
              </a:pPr>
              <a:endParaRPr/>
            </a:p>
          </p:txBody>
        </p:sp>
      </p:grpSp>
      <p:pic>
        <p:nvPicPr>
          <p:cNvPr id="22" name="Picture 22"/>
          <p:cNvPicPr>
            <a:picLocks noChangeAspect="1"/>
          </p:cNvPicPr>
          <p:nvPr/>
        </p:nvPicPr>
        <p:blipFill>
          <a:blip r:embed="rId2"/>
          <a:srcRect/>
          <a:stretch>
            <a:fillRect/>
          </a:stretch>
        </p:blipFill>
        <p:spPr>
          <a:xfrm>
            <a:off x="0" y="9089032"/>
            <a:ext cx="4480590" cy="1249014"/>
          </a:xfrm>
          <a:prstGeom prst="rect">
            <a:avLst/>
          </a:prstGeom>
        </p:spPr>
      </p:pic>
      <p:pic>
        <p:nvPicPr>
          <p:cNvPr id="23" name="Picture 2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93137" y="348982"/>
            <a:ext cx="2270045" cy="2275734"/>
          </a:xfrm>
          <a:prstGeom prst="rect">
            <a:avLst/>
          </a:prstGeom>
        </p:spPr>
      </p:pic>
      <p:sp>
        <p:nvSpPr>
          <p:cNvPr id="24" name="TextBox 24"/>
          <p:cNvSpPr txBox="1"/>
          <p:nvPr/>
        </p:nvSpPr>
        <p:spPr>
          <a:xfrm>
            <a:off x="555352" y="588327"/>
            <a:ext cx="4525822" cy="795021"/>
          </a:xfrm>
          <a:prstGeom prst="rect">
            <a:avLst/>
          </a:prstGeom>
        </p:spPr>
        <p:txBody>
          <a:bodyPr lIns="0" tIns="0" rIns="0" bIns="0" rtlCol="0" anchor="t">
            <a:spAutoFit/>
          </a:bodyPr>
          <a:lstStyle/>
          <a:p>
            <a:pPr algn="ctr">
              <a:lnSpc>
                <a:spcPts val="6579"/>
              </a:lnSpc>
            </a:pPr>
            <a:r>
              <a:rPr lang="en-US" sz="4699" u="sng">
                <a:solidFill>
                  <a:srgbClr val="294885"/>
                </a:solidFill>
                <a:latin typeface="Canva Sans Bold"/>
              </a:rPr>
              <a:t>Future Scope:</a:t>
            </a:r>
          </a:p>
        </p:txBody>
      </p:sp>
      <p:sp>
        <p:nvSpPr>
          <p:cNvPr id="25" name="TextBox 25"/>
          <p:cNvSpPr txBox="1"/>
          <p:nvPr/>
        </p:nvSpPr>
        <p:spPr>
          <a:xfrm>
            <a:off x="1302424" y="2947227"/>
            <a:ext cx="3547867" cy="1064260"/>
          </a:xfrm>
          <a:prstGeom prst="rect">
            <a:avLst/>
          </a:prstGeom>
        </p:spPr>
        <p:txBody>
          <a:bodyPr lIns="0" tIns="0" rIns="0" bIns="0" rtlCol="0" anchor="t">
            <a:spAutoFit/>
          </a:bodyPr>
          <a:lstStyle/>
          <a:p>
            <a:pPr algn="ctr">
              <a:lnSpc>
                <a:spcPts val="4340"/>
              </a:lnSpc>
            </a:pPr>
            <a:r>
              <a:rPr lang="en-US" sz="3100">
                <a:solidFill>
                  <a:srgbClr val="FFFFFF"/>
                </a:solidFill>
                <a:latin typeface="Canva Sans Bold"/>
              </a:rPr>
              <a:t>Apple Login /Facebook Login</a:t>
            </a:r>
          </a:p>
        </p:txBody>
      </p:sp>
      <p:sp>
        <p:nvSpPr>
          <p:cNvPr id="26" name="TextBox 26"/>
          <p:cNvSpPr txBox="1"/>
          <p:nvPr/>
        </p:nvSpPr>
        <p:spPr>
          <a:xfrm>
            <a:off x="4230449" y="5248153"/>
            <a:ext cx="4582093" cy="1462134"/>
          </a:xfrm>
          <a:prstGeom prst="rect">
            <a:avLst/>
          </a:prstGeom>
        </p:spPr>
        <p:txBody>
          <a:bodyPr lIns="0" tIns="0" rIns="0" bIns="0" rtlCol="0" anchor="t">
            <a:spAutoFit/>
          </a:bodyPr>
          <a:lstStyle/>
          <a:p>
            <a:pPr algn="ctr">
              <a:lnSpc>
                <a:spcPts val="3934"/>
              </a:lnSpc>
            </a:pPr>
            <a:r>
              <a:rPr lang="en-US" sz="2810">
                <a:solidFill>
                  <a:srgbClr val="FFFFFF"/>
                </a:solidFill>
                <a:latin typeface="Canva Sans Bold"/>
              </a:rPr>
              <a:t>Database storage for Images.</a:t>
            </a:r>
          </a:p>
          <a:p>
            <a:pPr algn="ctr">
              <a:lnSpc>
                <a:spcPts val="3934"/>
              </a:lnSpc>
            </a:pPr>
            <a:endParaRPr lang="en-US" sz="2810">
              <a:solidFill>
                <a:srgbClr val="FFFFFF"/>
              </a:solidFill>
              <a:latin typeface="Canva Sans Bold"/>
            </a:endParaRPr>
          </a:p>
        </p:txBody>
      </p:sp>
      <p:sp>
        <p:nvSpPr>
          <p:cNvPr id="27" name="TextBox 27"/>
          <p:cNvSpPr txBox="1"/>
          <p:nvPr/>
        </p:nvSpPr>
        <p:spPr>
          <a:xfrm>
            <a:off x="8536393" y="3210419"/>
            <a:ext cx="4688522" cy="1737995"/>
          </a:xfrm>
          <a:prstGeom prst="rect">
            <a:avLst/>
          </a:prstGeom>
        </p:spPr>
        <p:txBody>
          <a:bodyPr lIns="0" tIns="0" rIns="0" bIns="0" rtlCol="0" anchor="t">
            <a:spAutoFit/>
          </a:bodyPr>
          <a:lstStyle/>
          <a:p>
            <a:pPr algn="ctr">
              <a:lnSpc>
                <a:spcPts val="4641"/>
              </a:lnSpc>
            </a:pPr>
            <a:r>
              <a:rPr lang="en-US" sz="3315">
                <a:solidFill>
                  <a:srgbClr val="FDFDFD"/>
                </a:solidFill>
                <a:latin typeface="Canva Sans Bold"/>
              </a:rPr>
              <a:t>Live Payment processing.</a:t>
            </a:r>
          </a:p>
          <a:p>
            <a:pPr algn="ctr">
              <a:lnSpc>
                <a:spcPts val="4641"/>
              </a:lnSpc>
            </a:pPr>
            <a:endParaRPr lang="en-US" sz="3315">
              <a:solidFill>
                <a:srgbClr val="FDFDFD"/>
              </a:solidFill>
              <a:latin typeface="Canva Sans Bold"/>
            </a:endParaRPr>
          </a:p>
        </p:txBody>
      </p:sp>
      <p:sp>
        <p:nvSpPr>
          <p:cNvPr id="28" name="TextBox 28"/>
          <p:cNvSpPr txBox="1"/>
          <p:nvPr/>
        </p:nvSpPr>
        <p:spPr>
          <a:xfrm>
            <a:off x="12642038" y="5460855"/>
            <a:ext cx="4528740" cy="1599977"/>
          </a:xfrm>
          <a:prstGeom prst="rect">
            <a:avLst/>
          </a:prstGeom>
        </p:spPr>
        <p:txBody>
          <a:bodyPr lIns="0" tIns="0" rIns="0" bIns="0" rtlCol="0" anchor="t">
            <a:spAutoFit/>
          </a:bodyPr>
          <a:lstStyle/>
          <a:p>
            <a:pPr algn="ctr">
              <a:lnSpc>
                <a:spcPts val="4352"/>
              </a:lnSpc>
            </a:pPr>
            <a:r>
              <a:rPr lang="en-US" sz="3108">
                <a:solidFill>
                  <a:srgbClr val="FFFFFF"/>
                </a:solidFill>
                <a:latin typeface="Canva Sans Bold"/>
              </a:rPr>
              <a:t>Conversion to RESTful Web Services.</a:t>
            </a:r>
          </a:p>
          <a:p>
            <a:pPr algn="ctr">
              <a:lnSpc>
                <a:spcPts val="4072"/>
              </a:lnSpc>
            </a:pPr>
            <a:endParaRPr lang="en-US" sz="3108">
              <a:solidFill>
                <a:srgbClr val="FFFFFF"/>
              </a:solidFill>
              <a:latin typeface="Canva Sa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9315305" y="2888740"/>
            <a:ext cx="8972695" cy="7561162"/>
            <a:chOff x="0" y="0"/>
            <a:chExt cx="2363179" cy="1991417"/>
          </a:xfrm>
        </p:grpSpPr>
        <p:sp>
          <p:nvSpPr>
            <p:cNvPr id="3" name="Freeform 3"/>
            <p:cNvSpPr/>
            <p:nvPr/>
          </p:nvSpPr>
          <p:spPr>
            <a:xfrm>
              <a:off x="0" y="0"/>
              <a:ext cx="2363179" cy="1991417"/>
            </a:xfrm>
            <a:custGeom>
              <a:avLst/>
              <a:gdLst/>
              <a:ahLst/>
              <a:cxnLst/>
              <a:rect l="l" t="t" r="r" b="b"/>
              <a:pathLst>
                <a:path w="2363179" h="1991417">
                  <a:moveTo>
                    <a:pt x="0" y="0"/>
                  </a:moveTo>
                  <a:lnTo>
                    <a:pt x="2363179" y="0"/>
                  </a:lnTo>
                  <a:lnTo>
                    <a:pt x="2363179" y="1991417"/>
                  </a:lnTo>
                  <a:lnTo>
                    <a:pt x="0" y="1991417"/>
                  </a:lnTo>
                  <a:close/>
                </a:path>
              </a:pathLst>
            </a:custGeom>
            <a:solidFill>
              <a:srgbClr val="B8CE3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0" y="13275"/>
            <a:ext cx="12362215" cy="1516914"/>
            <a:chOff x="0" y="0"/>
            <a:chExt cx="3255892" cy="399516"/>
          </a:xfrm>
        </p:grpSpPr>
        <p:sp>
          <p:nvSpPr>
            <p:cNvPr id="6" name="Freeform 6"/>
            <p:cNvSpPr/>
            <p:nvPr/>
          </p:nvSpPr>
          <p:spPr>
            <a:xfrm>
              <a:off x="0" y="0"/>
              <a:ext cx="3255892" cy="399516"/>
            </a:xfrm>
            <a:custGeom>
              <a:avLst/>
              <a:gdLst/>
              <a:ahLst/>
              <a:cxnLst/>
              <a:rect l="l" t="t" r="r" b="b"/>
              <a:pathLst>
                <a:path w="3255892" h="399516">
                  <a:moveTo>
                    <a:pt x="0" y="0"/>
                  </a:moveTo>
                  <a:lnTo>
                    <a:pt x="3255892" y="0"/>
                  </a:lnTo>
                  <a:lnTo>
                    <a:pt x="3255892" y="399516"/>
                  </a:lnTo>
                  <a:lnTo>
                    <a:pt x="0" y="399516"/>
                  </a:lnTo>
                  <a:close/>
                </a:path>
              </a:pathLst>
            </a:custGeom>
            <a:solidFill>
              <a:srgbClr val="B8CE34"/>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0" y="2888740"/>
            <a:ext cx="8972695" cy="7561162"/>
            <a:chOff x="0" y="0"/>
            <a:chExt cx="2363179" cy="1991417"/>
          </a:xfrm>
        </p:grpSpPr>
        <p:sp>
          <p:nvSpPr>
            <p:cNvPr id="9" name="Freeform 9"/>
            <p:cNvSpPr/>
            <p:nvPr/>
          </p:nvSpPr>
          <p:spPr>
            <a:xfrm>
              <a:off x="0" y="0"/>
              <a:ext cx="2363179" cy="1991417"/>
            </a:xfrm>
            <a:custGeom>
              <a:avLst/>
              <a:gdLst/>
              <a:ahLst/>
              <a:cxnLst/>
              <a:rect l="l" t="t" r="r" b="b"/>
              <a:pathLst>
                <a:path w="2363179" h="1991417">
                  <a:moveTo>
                    <a:pt x="0" y="0"/>
                  </a:moveTo>
                  <a:lnTo>
                    <a:pt x="2363179" y="0"/>
                  </a:lnTo>
                  <a:lnTo>
                    <a:pt x="2363179" y="1991417"/>
                  </a:lnTo>
                  <a:lnTo>
                    <a:pt x="0" y="1991417"/>
                  </a:lnTo>
                  <a:close/>
                </a:path>
              </a:pathLst>
            </a:custGeom>
            <a:solidFill>
              <a:srgbClr val="E3EEFD"/>
            </a:soli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7887" y="135196"/>
            <a:ext cx="2201392" cy="2315039"/>
          </a:xfrm>
          <a:prstGeom prst="rect">
            <a:avLst/>
          </a:prstGeom>
        </p:spPr>
      </p:pic>
      <p:sp>
        <p:nvSpPr>
          <p:cNvPr id="12" name="TextBox 12"/>
          <p:cNvSpPr txBox="1"/>
          <p:nvPr/>
        </p:nvSpPr>
        <p:spPr>
          <a:xfrm>
            <a:off x="717389" y="226746"/>
            <a:ext cx="10927438" cy="1784985"/>
          </a:xfrm>
          <a:prstGeom prst="rect">
            <a:avLst/>
          </a:prstGeom>
        </p:spPr>
        <p:txBody>
          <a:bodyPr lIns="0" tIns="0" rIns="0" bIns="0" rtlCol="0" anchor="t">
            <a:spAutoFit/>
          </a:bodyPr>
          <a:lstStyle/>
          <a:p>
            <a:pPr algn="ctr">
              <a:lnSpc>
                <a:spcPts val="7139"/>
              </a:lnSpc>
            </a:pPr>
            <a:r>
              <a:rPr lang="en-US" sz="5100" u="sng">
                <a:solidFill>
                  <a:srgbClr val="294885"/>
                </a:solidFill>
                <a:latin typeface="Canva Sans Bold"/>
              </a:rPr>
              <a:t>Development Issues and Solutions</a:t>
            </a:r>
          </a:p>
          <a:p>
            <a:pPr algn="ctr">
              <a:lnSpc>
                <a:spcPts val="7139"/>
              </a:lnSpc>
            </a:pPr>
            <a:endParaRPr lang="en-US" sz="5100" u="sng">
              <a:solidFill>
                <a:srgbClr val="294885"/>
              </a:solidFill>
              <a:latin typeface="Canva Sans Bold"/>
            </a:endParaRPr>
          </a:p>
        </p:txBody>
      </p:sp>
      <p:sp>
        <p:nvSpPr>
          <p:cNvPr id="13" name="TextBox 13"/>
          <p:cNvSpPr txBox="1"/>
          <p:nvPr/>
        </p:nvSpPr>
        <p:spPr>
          <a:xfrm>
            <a:off x="3833230" y="2126703"/>
            <a:ext cx="1306235" cy="58039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Issues</a:t>
            </a:r>
          </a:p>
        </p:txBody>
      </p:sp>
      <p:sp>
        <p:nvSpPr>
          <p:cNvPr id="14" name="TextBox 14"/>
          <p:cNvSpPr txBox="1"/>
          <p:nvPr/>
        </p:nvSpPr>
        <p:spPr>
          <a:xfrm>
            <a:off x="12599789" y="2126703"/>
            <a:ext cx="2000726" cy="58039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Solutions</a:t>
            </a:r>
          </a:p>
        </p:txBody>
      </p:sp>
      <p:sp>
        <p:nvSpPr>
          <p:cNvPr id="15" name="TextBox 15"/>
          <p:cNvSpPr txBox="1"/>
          <p:nvPr/>
        </p:nvSpPr>
        <p:spPr>
          <a:xfrm>
            <a:off x="9397018" y="3070139"/>
            <a:ext cx="8890982" cy="6581140"/>
          </a:xfrm>
          <a:prstGeom prst="rect">
            <a:avLst/>
          </a:prstGeom>
        </p:spPr>
        <p:txBody>
          <a:bodyPr lIns="0" tIns="0" rIns="0" bIns="0" rtlCol="0" anchor="t">
            <a:spAutoFit/>
          </a:bodyPr>
          <a:lstStyle/>
          <a:p>
            <a:pPr>
              <a:lnSpc>
                <a:spcPts val="4759"/>
              </a:lnSpc>
            </a:pPr>
            <a:r>
              <a:rPr lang="en-US" sz="3399">
                <a:solidFill>
                  <a:srgbClr val="FFFFFF"/>
                </a:solidFill>
                <a:latin typeface="Canva Sans Bold"/>
              </a:rPr>
              <a:t>•Gone through various docs in google</a:t>
            </a:r>
          </a:p>
          <a:p>
            <a:pPr>
              <a:lnSpc>
                <a:spcPts val="4759"/>
              </a:lnSpc>
            </a:pPr>
            <a:endParaRPr lang="en-US" sz="3399">
              <a:solidFill>
                <a:srgbClr val="FFFFFF"/>
              </a:solidFill>
              <a:latin typeface="Canva Sans Bold"/>
            </a:endParaRPr>
          </a:p>
          <a:p>
            <a:pPr>
              <a:lnSpc>
                <a:spcPts val="4759"/>
              </a:lnSpc>
            </a:pPr>
            <a:r>
              <a:rPr lang="en-US" sz="3399">
                <a:solidFill>
                  <a:srgbClr val="FFFFFF"/>
                </a:solidFill>
                <a:latin typeface="Canva Sans Bold"/>
              </a:rPr>
              <a:t>•Watched various videos</a:t>
            </a:r>
          </a:p>
          <a:p>
            <a:pPr>
              <a:lnSpc>
                <a:spcPts val="4759"/>
              </a:lnSpc>
            </a:pPr>
            <a:endParaRPr lang="en-US" sz="3399">
              <a:solidFill>
                <a:srgbClr val="FFFFFF"/>
              </a:solidFill>
              <a:latin typeface="Canva Sans Bold"/>
            </a:endParaRPr>
          </a:p>
          <a:p>
            <a:pPr>
              <a:lnSpc>
                <a:spcPts val="4759"/>
              </a:lnSpc>
            </a:pPr>
            <a:r>
              <a:rPr lang="en-US" sz="3399">
                <a:solidFill>
                  <a:srgbClr val="FFFFFF"/>
                </a:solidFill>
                <a:latin typeface="Canva Sans Bold"/>
              </a:rPr>
              <a:t>•Made our repository private.</a:t>
            </a:r>
          </a:p>
          <a:p>
            <a:pPr>
              <a:lnSpc>
                <a:spcPts val="4759"/>
              </a:lnSpc>
            </a:pPr>
            <a:endParaRPr lang="en-US" sz="3399">
              <a:solidFill>
                <a:srgbClr val="FFFFFF"/>
              </a:solidFill>
              <a:latin typeface="Canva Sans Bold"/>
            </a:endParaRPr>
          </a:p>
          <a:p>
            <a:pPr>
              <a:lnSpc>
                <a:spcPts val="4759"/>
              </a:lnSpc>
            </a:pPr>
            <a:r>
              <a:rPr lang="en-US" sz="3399">
                <a:solidFill>
                  <a:srgbClr val="FFFFFF"/>
                </a:solidFill>
                <a:latin typeface="Canva Sans Bold"/>
              </a:rPr>
              <a:t>•Added inline Css to fix the Ajax styling problem</a:t>
            </a:r>
          </a:p>
          <a:p>
            <a:pPr>
              <a:lnSpc>
                <a:spcPts val="4759"/>
              </a:lnSpc>
            </a:pPr>
            <a:endParaRPr lang="en-US" sz="3399">
              <a:solidFill>
                <a:srgbClr val="FFFFFF"/>
              </a:solidFill>
              <a:latin typeface="Canva Sans Bold"/>
            </a:endParaRPr>
          </a:p>
          <a:p>
            <a:pPr>
              <a:lnSpc>
                <a:spcPts val="4759"/>
              </a:lnSpc>
            </a:pPr>
            <a:endParaRPr lang="en-US" sz="3399">
              <a:solidFill>
                <a:srgbClr val="FFFFFF"/>
              </a:solidFill>
              <a:latin typeface="Canva Sans Bold"/>
            </a:endParaRPr>
          </a:p>
          <a:p>
            <a:pPr>
              <a:lnSpc>
                <a:spcPts val="4759"/>
              </a:lnSpc>
            </a:pPr>
            <a:endParaRPr lang="en-US" sz="3399">
              <a:solidFill>
                <a:srgbClr val="FFFFFF"/>
              </a:solidFill>
              <a:latin typeface="Canva Sans Bold"/>
            </a:endParaRPr>
          </a:p>
        </p:txBody>
      </p:sp>
      <p:sp>
        <p:nvSpPr>
          <p:cNvPr id="16" name="TextBox 16"/>
          <p:cNvSpPr txBox="1"/>
          <p:nvPr/>
        </p:nvSpPr>
        <p:spPr>
          <a:xfrm>
            <a:off x="241590" y="2447207"/>
            <a:ext cx="8157673" cy="7839793"/>
          </a:xfrm>
          <a:prstGeom prst="rect">
            <a:avLst/>
          </a:prstGeom>
        </p:spPr>
        <p:txBody>
          <a:bodyPr lIns="0" tIns="0" rIns="0" bIns="0" rtlCol="0" anchor="t">
            <a:spAutoFit/>
          </a:bodyPr>
          <a:lstStyle/>
          <a:p>
            <a:pPr>
              <a:lnSpc>
                <a:spcPts val="4160"/>
              </a:lnSpc>
            </a:pPr>
            <a:endParaRPr/>
          </a:p>
          <a:p>
            <a:pPr>
              <a:lnSpc>
                <a:spcPts val="4160"/>
              </a:lnSpc>
            </a:pPr>
            <a:r>
              <a:rPr lang="en-US" sz="2971">
                <a:solidFill>
                  <a:srgbClr val="294885"/>
                </a:solidFill>
                <a:latin typeface="Canva Sans Bold"/>
              </a:rPr>
              <a:t>•Setting up Struts2.</a:t>
            </a:r>
          </a:p>
          <a:p>
            <a:pPr>
              <a:lnSpc>
                <a:spcPts val="4160"/>
              </a:lnSpc>
            </a:pPr>
            <a:endParaRPr lang="en-US" sz="2971">
              <a:solidFill>
                <a:srgbClr val="294885"/>
              </a:solidFill>
              <a:latin typeface="Canva Sans Bold"/>
            </a:endParaRPr>
          </a:p>
          <a:p>
            <a:pPr>
              <a:lnSpc>
                <a:spcPts val="4160"/>
              </a:lnSpc>
            </a:pPr>
            <a:r>
              <a:rPr lang="en-US" sz="2971">
                <a:solidFill>
                  <a:srgbClr val="294885"/>
                </a:solidFill>
                <a:latin typeface="Canva Sans Bold"/>
              </a:rPr>
              <a:t>•Overlapping of proposed CSS styling due to implementation of AJAX.</a:t>
            </a:r>
          </a:p>
          <a:p>
            <a:pPr>
              <a:lnSpc>
                <a:spcPts val="4160"/>
              </a:lnSpc>
            </a:pPr>
            <a:endParaRPr lang="en-US" sz="2971">
              <a:solidFill>
                <a:srgbClr val="294885"/>
              </a:solidFill>
              <a:latin typeface="Canva Sans Bold"/>
            </a:endParaRPr>
          </a:p>
          <a:p>
            <a:pPr>
              <a:lnSpc>
                <a:spcPts val="4160"/>
              </a:lnSpc>
            </a:pPr>
            <a:r>
              <a:rPr lang="en-US" sz="2971">
                <a:solidFill>
                  <a:srgbClr val="294885"/>
                </a:solidFill>
                <a:latin typeface="Canva Sans Bold"/>
              </a:rPr>
              <a:t>•Email filled with spam after email integration</a:t>
            </a:r>
          </a:p>
          <a:p>
            <a:pPr>
              <a:lnSpc>
                <a:spcPts val="4160"/>
              </a:lnSpc>
            </a:pPr>
            <a:endParaRPr lang="en-US" sz="2971">
              <a:solidFill>
                <a:srgbClr val="294885"/>
              </a:solidFill>
              <a:latin typeface="Canva Sans Bold"/>
            </a:endParaRPr>
          </a:p>
          <a:p>
            <a:pPr>
              <a:lnSpc>
                <a:spcPts val="4160"/>
              </a:lnSpc>
            </a:pPr>
            <a:r>
              <a:rPr lang="en-US" sz="2971">
                <a:solidFill>
                  <a:srgbClr val="294885"/>
                </a:solidFill>
                <a:latin typeface="Canva Sans Bold"/>
              </a:rPr>
              <a:t>•Session Map issues</a:t>
            </a:r>
          </a:p>
          <a:p>
            <a:pPr>
              <a:lnSpc>
                <a:spcPts val="4160"/>
              </a:lnSpc>
            </a:pPr>
            <a:endParaRPr lang="en-US" sz="2971">
              <a:solidFill>
                <a:srgbClr val="294885"/>
              </a:solidFill>
              <a:latin typeface="Canva Sans Bold"/>
            </a:endParaRPr>
          </a:p>
          <a:p>
            <a:pPr>
              <a:lnSpc>
                <a:spcPts val="4160"/>
              </a:lnSpc>
            </a:pPr>
            <a:r>
              <a:rPr lang="en-US" sz="2971">
                <a:solidFill>
                  <a:srgbClr val="294885"/>
                </a:solidFill>
                <a:latin typeface="Canva Sans Bold"/>
              </a:rPr>
              <a:t>•Multiple updations to Database tables</a:t>
            </a:r>
          </a:p>
          <a:p>
            <a:pPr>
              <a:lnSpc>
                <a:spcPts val="4160"/>
              </a:lnSpc>
            </a:pPr>
            <a:endParaRPr lang="en-US" sz="2971">
              <a:solidFill>
                <a:srgbClr val="294885"/>
              </a:solidFill>
              <a:latin typeface="Canva Sans Bold"/>
            </a:endParaRPr>
          </a:p>
          <a:p>
            <a:pPr>
              <a:lnSpc>
                <a:spcPts val="4160"/>
              </a:lnSpc>
            </a:pPr>
            <a:r>
              <a:rPr lang="en-US" sz="2971">
                <a:solidFill>
                  <a:srgbClr val="294885"/>
                </a:solidFill>
                <a:latin typeface="Canva Sans Bold"/>
              </a:rPr>
              <a:t>•Github(conflict)</a:t>
            </a:r>
          </a:p>
          <a:p>
            <a:pPr>
              <a:lnSpc>
                <a:spcPts val="4160"/>
              </a:lnSpc>
            </a:pPr>
            <a:endParaRPr lang="en-US" sz="2971">
              <a:solidFill>
                <a:srgbClr val="294885"/>
              </a:solidFill>
              <a:latin typeface="Canva Sa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30825" y="3315853"/>
            <a:ext cx="5331993" cy="3682965"/>
            <a:chOff x="0" y="0"/>
            <a:chExt cx="2387199" cy="1648909"/>
          </a:xfrm>
        </p:grpSpPr>
        <p:sp>
          <p:nvSpPr>
            <p:cNvPr id="3" name="Freeform 3"/>
            <p:cNvSpPr/>
            <p:nvPr/>
          </p:nvSpPr>
          <p:spPr>
            <a:xfrm>
              <a:off x="0" y="0"/>
              <a:ext cx="2387199" cy="1648909"/>
            </a:xfrm>
            <a:custGeom>
              <a:avLst/>
              <a:gdLst/>
              <a:ahLst/>
              <a:cxnLst/>
              <a:rect l="l" t="t" r="r" b="b"/>
              <a:pathLst>
                <a:path w="2387199" h="1648909">
                  <a:moveTo>
                    <a:pt x="0" y="0"/>
                  </a:moveTo>
                  <a:lnTo>
                    <a:pt x="2387199" y="0"/>
                  </a:lnTo>
                  <a:lnTo>
                    <a:pt x="2387199" y="1648909"/>
                  </a:lnTo>
                  <a:lnTo>
                    <a:pt x="0" y="1648909"/>
                  </a:lnTo>
                  <a:close/>
                </a:path>
              </a:pathLst>
            </a:custGeom>
            <a:solidFill>
              <a:srgbClr val="E5FFE5"/>
            </a:solidFill>
          </p:spPr>
        </p:sp>
      </p:grpSp>
      <p:grpSp>
        <p:nvGrpSpPr>
          <p:cNvPr id="4" name="Group 4"/>
          <p:cNvGrpSpPr/>
          <p:nvPr/>
        </p:nvGrpSpPr>
        <p:grpSpPr>
          <a:xfrm>
            <a:off x="12259270" y="5157335"/>
            <a:ext cx="5331993" cy="3682965"/>
            <a:chOff x="0" y="0"/>
            <a:chExt cx="2387199" cy="1648909"/>
          </a:xfrm>
        </p:grpSpPr>
        <p:sp>
          <p:nvSpPr>
            <p:cNvPr id="5" name="Freeform 5"/>
            <p:cNvSpPr/>
            <p:nvPr/>
          </p:nvSpPr>
          <p:spPr>
            <a:xfrm>
              <a:off x="0" y="0"/>
              <a:ext cx="2387199" cy="1648909"/>
            </a:xfrm>
            <a:custGeom>
              <a:avLst/>
              <a:gdLst/>
              <a:ahLst/>
              <a:cxnLst/>
              <a:rect l="l" t="t" r="r" b="b"/>
              <a:pathLst>
                <a:path w="2387199" h="1648909">
                  <a:moveTo>
                    <a:pt x="0" y="0"/>
                  </a:moveTo>
                  <a:lnTo>
                    <a:pt x="2387199" y="0"/>
                  </a:lnTo>
                  <a:lnTo>
                    <a:pt x="2387199" y="1648909"/>
                  </a:lnTo>
                  <a:lnTo>
                    <a:pt x="0" y="1648909"/>
                  </a:lnTo>
                  <a:close/>
                </a:path>
              </a:pathLst>
            </a:custGeom>
            <a:solidFill>
              <a:srgbClr val="E3EEFD"/>
            </a:solidFill>
          </p:spPr>
        </p:sp>
      </p:grpSp>
      <p:grpSp>
        <p:nvGrpSpPr>
          <p:cNvPr id="6" name="Group 6"/>
          <p:cNvGrpSpPr/>
          <p:nvPr/>
        </p:nvGrpSpPr>
        <p:grpSpPr>
          <a:xfrm>
            <a:off x="602380" y="1318816"/>
            <a:ext cx="5331993" cy="3657545"/>
            <a:chOff x="0" y="0"/>
            <a:chExt cx="2387199" cy="1637528"/>
          </a:xfrm>
        </p:grpSpPr>
        <p:sp>
          <p:nvSpPr>
            <p:cNvPr id="7" name="Freeform 7"/>
            <p:cNvSpPr/>
            <p:nvPr/>
          </p:nvSpPr>
          <p:spPr>
            <a:xfrm>
              <a:off x="0" y="0"/>
              <a:ext cx="2387199" cy="1637528"/>
            </a:xfrm>
            <a:custGeom>
              <a:avLst/>
              <a:gdLst/>
              <a:ahLst/>
              <a:cxnLst/>
              <a:rect l="l" t="t" r="r" b="b"/>
              <a:pathLst>
                <a:path w="2387199" h="1637528">
                  <a:moveTo>
                    <a:pt x="0" y="0"/>
                  </a:moveTo>
                  <a:lnTo>
                    <a:pt x="2387199" y="0"/>
                  </a:lnTo>
                  <a:lnTo>
                    <a:pt x="2387199" y="1637528"/>
                  </a:lnTo>
                  <a:lnTo>
                    <a:pt x="0" y="1637528"/>
                  </a:lnTo>
                  <a:close/>
                </a:path>
              </a:pathLst>
            </a:custGeom>
            <a:solidFill>
              <a:srgbClr val="E3EEFD"/>
            </a:solidFill>
          </p:spPr>
        </p:sp>
      </p:grpSp>
      <p:grpSp>
        <p:nvGrpSpPr>
          <p:cNvPr id="8" name="Group 8"/>
          <p:cNvGrpSpPr/>
          <p:nvPr/>
        </p:nvGrpSpPr>
        <p:grpSpPr>
          <a:xfrm>
            <a:off x="12259270" y="1318816"/>
            <a:ext cx="5331993" cy="3682965"/>
            <a:chOff x="0" y="0"/>
            <a:chExt cx="2387199" cy="1648909"/>
          </a:xfrm>
        </p:grpSpPr>
        <p:sp>
          <p:nvSpPr>
            <p:cNvPr id="9" name="Freeform 9"/>
            <p:cNvSpPr/>
            <p:nvPr/>
          </p:nvSpPr>
          <p:spPr>
            <a:xfrm>
              <a:off x="0" y="0"/>
              <a:ext cx="2387199" cy="1648909"/>
            </a:xfrm>
            <a:custGeom>
              <a:avLst/>
              <a:gdLst/>
              <a:ahLst/>
              <a:cxnLst/>
              <a:rect l="l" t="t" r="r" b="b"/>
              <a:pathLst>
                <a:path w="2387199" h="1648909">
                  <a:moveTo>
                    <a:pt x="0" y="0"/>
                  </a:moveTo>
                  <a:lnTo>
                    <a:pt x="2387199" y="0"/>
                  </a:lnTo>
                  <a:lnTo>
                    <a:pt x="2387199" y="1648909"/>
                  </a:lnTo>
                  <a:lnTo>
                    <a:pt x="0" y="1648909"/>
                  </a:lnTo>
                  <a:close/>
                </a:path>
              </a:pathLst>
            </a:custGeom>
            <a:solidFill>
              <a:srgbClr val="E1EF90"/>
            </a:solidFill>
          </p:spPr>
        </p:sp>
      </p:grpSp>
      <p:grpSp>
        <p:nvGrpSpPr>
          <p:cNvPr id="10" name="Group 10"/>
          <p:cNvGrpSpPr/>
          <p:nvPr/>
        </p:nvGrpSpPr>
        <p:grpSpPr>
          <a:xfrm>
            <a:off x="602380" y="5157335"/>
            <a:ext cx="5331993" cy="3682965"/>
            <a:chOff x="0" y="0"/>
            <a:chExt cx="2387199" cy="1648909"/>
          </a:xfrm>
        </p:grpSpPr>
        <p:sp>
          <p:nvSpPr>
            <p:cNvPr id="11" name="Freeform 11"/>
            <p:cNvSpPr/>
            <p:nvPr/>
          </p:nvSpPr>
          <p:spPr>
            <a:xfrm>
              <a:off x="0" y="0"/>
              <a:ext cx="2387199" cy="1648909"/>
            </a:xfrm>
            <a:custGeom>
              <a:avLst/>
              <a:gdLst/>
              <a:ahLst/>
              <a:cxnLst/>
              <a:rect l="l" t="t" r="r" b="b"/>
              <a:pathLst>
                <a:path w="2387199" h="1648909">
                  <a:moveTo>
                    <a:pt x="0" y="0"/>
                  </a:moveTo>
                  <a:lnTo>
                    <a:pt x="2387199" y="0"/>
                  </a:lnTo>
                  <a:lnTo>
                    <a:pt x="2387199" y="1648909"/>
                  </a:lnTo>
                  <a:lnTo>
                    <a:pt x="0" y="1648909"/>
                  </a:lnTo>
                  <a:close/>
                </a:path>
              </a:pathLst>
            </a:custGeom>
            <a:solidFill>
              <a:srgbClr val="F4EBBF"/>
            </a:solidFill>
          </p:spPr>
        </p:sp>
      </p:grpSp>
      <p:grpSp>
        <p:nvGrpSpPr>
          <p:cNvPr id="12" name="Group 12"/>
          <p:cNvGrpSpPr/>
          <p:nvPr/>
        </p:nvGrpSpPr>
        <p:grpSpPr>
          <a:xfrm>
            <a:off x="0" y="165675"/>
            <a:ext cx="6430825" cy="1015743"/>
            <a:chOff x="0" y="0"/>
            <a:chExt cx="1693715" cy="267521"/>
          </a:xfrm>
        </p:grpSpPr>
        <p:sp>
          <p:nvSpPr>
            <p:cNvPr id="13" name="Freeform 13"/>
            <p:cNvSpPr/>
            <p:nvPr/>
          </p:nvSpPr>
          <p:spPr>
            <a:xfrm>
              <a:off x="0" y="0"/>
              <a:ext cx="1693715" cy="267521"/>
            </a:xfrm>
            <a:custGeom>
              <a:avLst/>
              <a:gdLst/>
              <a:ahLst/>
              <a:cxnLst/>
              <a:rect l="l" t="t" r="r" b="b"/>
              <a:pathLst>
                <a:path w="1693715" h="267521">
                  <a:moveTo>
                    <a:pt x="0" y="0"/>
                  </a:moveTo>
                  <a:lnTo>
                    <a:pt x="1693715" y="0"/>
                  </a:lnTo>
                  <a:lnTo>
                    <a:pt x="1693715" y="267521"/>
                  </a:lnTo>
                  <a:lnTo>
                    <a:pt x="0" y="267521"/>
                  </a:lnTo>
                  <a:close/>
                </a:path>
              </a:pathLst>
            </a:custGeom>
            <a:solidFill>
              <a:srgbClr val="B8CE34"/>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pic>
        <p:nvPicPr>
          <p:cNvPr id="15" name="Picture 15"/>
          <p:cNvPicPr>
            <a:picLocks noChangeAspect="1"/>
          </p:cNvPicPr>
          <p:nvPr/>
        </p:nvPicPr>
        <p:blipFill>
          <a:blip r:embed="rId2"/>
          <a:srcRect/>
          <a:stretch>
            <a:fillRect/>
          </a:stretch>
        </p:blipFill>
        <p:spPr>
          <a:xfrm>
            <a:off x="0" y="9037986"/>
            <a:ext cx="4480590" cy="1249014"/>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136837" y="7742640"/>
            <a:ext cx="4044503" cy="2544360"/>
          </a:xfrm>
          <a:prstGeom prst="rect">
            <a:avLst/>
          </a:prstGeom>
        </p:spPr>
      </p:pic>
      <p:sp>
        <p:nvSpPr>
          <p:cNvPr id="17" name="TextBox 17"/>
          <p:cNvSpPr txBox="1"/>
          <p:nvPr/>
        </p:nvSpPr>
        <p:spPr>
          <a:xfrm>
            <a:off x="12356947" y="5114925"/>
            <a:ext cx="5117956" cy="3804415"/>
          </a:xfrm>
          <a:prstGeom prst="rect">
            <a:avLst/>
          </a:prstGeom>
        </p:spPr>
        <p:txBody>
          <a:bodyPr lIns="0" tIns="0" rIns="0" bIns="0" rtlCol="0" anchor="t">
            <a:spAutoFit/>
          </a:bodyPr>
          <a:lstStyle/>
          <a:p>
            <a:pPr>
              <a:lnSpc>
                <a:spcPts val="1882"/>
              </a:lnSpc>
            </a:pPr>
            <a:r>
              <a:rPr lang="en-US" sz="1344" u="sng">
                <a:solidFill>
                  <a:srgbClr val="000000"/>
                </a:solidFill>
                <a:latin typeface="Canva Sans"/>
              </a:rPr>
              <a:t>Ownkar Aman:</a:t>
            </a:r>
          </a:p>
          <a:p>
            <a:pPr>
              <a:lnSpc>
                <a:spcPts val="1882"/>
              </a:lnSpc>
            </a:pPr>
            <a:endParaRPr lang="en-US" sz="1344" u="sng">
              <a:solidFill>
                <a:srgbClr val="000000"/>
              </a:solidFill>
              <a:latin typeface="Canva Sans"/>
            </a:endParaRPr>
          </a:p>
          <a:p>
            <a:pPr>
              <a:lnSpc>
                <a:spcPts val="1882"/>
              </a:lnSpc>
            </a:pPr>
            <a:r>
              <a:rPr lang="en-US" sz="1344" u="sng">
                <a:solidFill>
                  <a:srgbClr val="000000"/>
                </a:solidFill>
                <a:latin typeface="Canva Sans"/>
              </a:rPr>
              <a:t>View</a:t>
            </a:r>
            <a:r>
              <a:rPr lang="en-US" sz="1344">
                <a:solidFill>
                  <a:srgbClr val="000000"/>
                </a:solidFill>
                <a:latin typeface="Canva Sans"/>
              </a:rPr>
              <a:t>: underwriter home page, pending mediclaim list, pending two wheeler claim list, pending child claim list, pending travel list, underwriter history page, insurance officer home page,approved mediclaim list, approved two wheeler claim list, approved child claim list, approved travel list, insurance officer history page,</a:t>
            </a:r>
            <a:r>
              <a:rPr lang="en-US" sz="1344">
                <a:solidFill>
                  <a:srgbClr val="203965"/>
                </a:solidFill>
                <a:latin typeface="Canva Sans Bold"/>
              </a:rPr>
              <a:t> API call design</a:t>
            </a:r>
          </a:p>
          <a:p>
            <a:pPr>
              <a:lnSpc>
                <a:spcPts val="1882"/>
              </a:lnSpc>
            </a:pPr>
            <a:r>
              <a:rPr lang="en-US" sz="1344" u="sng">
                <a:solidFill>
                  <a:srgbClr val="000000"/>
                </a:solidFill>
                <a:latin typeface="Canva Sans"/>
              </a:rPr>
              <a:t>Model:</a:t>
            </a:r>
            <a:r>
              <a:rPr lang="en-US" sz="1344">
                <a:solidFill>
                  <a:srgbClr val="000000"/>
                </a:solidFill>
                <a:latin typeface="Canva Sans"/>
              </a:rPr>
              <a:t> User, BikeApi, MediclaimApi</a:t>
            </a:r>
          </a:p>
          <a:p>
            <a:pPr>
              <a:lnSpc>
                <a:spcPts val="1882"/>
              </a:lnSpc>
            </a:pPr>
            <a:r>
              <a:rPr lang="en-US" sz="1344" u="sng">
                <a:solidFill>
                  <a:srgbClr val="000000"/>
                </a:solidFill>
                <a:latin typeface="Canva Sans"/>
              </a:rPr>
              <a:t>Service:</a:t>
            </a:r>
          </a:p>
          <a:p>
            <a:pPr>
              <a:lnSpc>
                <a:spcPts val="1882"/>
              </a:lnSpc>
            </a:pPr>
            <a:r>
              <a:rPr lang="en-US" sz="1344">
                <a:solidFill>
                  <a:srgbClr val="000000"/>
                </a:solidFill>
                <a:latin typeface="Canva Sans"/>
              </a:rPr>
              <a:t> LoginService,Underwriter Service,Insurance Officer Service</a:t>
            </a:r>
          </a:p>
          <a:p>
            <a:pPr>
              <a:lnSpc>
                <a:spcPts val="1882"/>
              </a:lnSpc>
            </a:pPr>
            <a:r>
              <a:rPr lang="en-US" sz="1344" u="sng">
                <a:solidFill>
                  <a:srgbClr val="000000"/>
                </a:solidFill>
                <a:latin typeface="Canva Sans"/>
              </a:rPr>
              <a:t>Extra</a:t>
            </a:r>
            <a:r>
              <a:rPr lang="en-US" sz="1344">
                <a:solidFill>
                  <a:srgbClr val="000000"/>
                </a:solidFill>
                <a:latin typeface="Canva Sans"/>
              </a:rPr>
              <a:t>: Database Creation,</a:t>
            </a:r>
            <a:r>
              <a:rPr lang="en-US" sz="1344">
                <a:solidFill>
                  <a:srgbClr val="203965"/>
                </a:solidFill>
                <a:latin typeface="Canva Sans Bold"/>
              </a:rPr>
              <a:t> AJAX in underwriter and insurance officer page</a:t>
            </a:r>
            <a:r>
              <a:rPr lang="en-US" sz="1344">
                <a:solidFill>
                  <a:srgbClr val="000000"/>
                </a:solidFill>
                <a:latin typeface="Canva Sans"/>
              </a:rPr>
              <a:t>, </a:t>
            </a:r>
            <a:r>
              <a:rPr lang="en-US" sz="1344">
                <a:solidFill>
                  <a:srgbClr val="203965"/>
                </a:solidFill>
                <a:latin typeface="Canva Sans Bold"/>
              </a:rPr>
              <a:t>hardcoded chart.js</a:t>
            </a:r>
            <a:r>
              <a:rPr lang="en-US" sz="1344">
                <a:solidFill>
                  <a:srgbClr val="000000"/>
                </a:solidFill>
                <a:latin typeface="Canva Sans"/>
              </a:rPr>
              <a:t>, document &amp; ppt preperation, document &amp; ppt preperation, github control,scrollable table.</a:t>
            </a:r>
          </a:p>
          <a:p>
            <a:pPr>
              <a:lnSpc>
                <a:spcPts val="1882"/>
              </a:lnSpc>
            </a:pPr>
            <a:endParaRPr lang="en-US" sz="1344">
              <a:solidFill>
                <a:srgbClr val="000000"/>
              </a:solidFill>
              <a:latin typeface="Canva Sans"/>
            </a:endParaRPr>
          </a:p>
        </p:txBody>
      </p:sp>
      <p:sp>
        <p:nvSpPr>
          <p:cNvPr id="18" name="TextBox 18"/>
          <p:cNvSpPr txBox="1"/>
          <p:nvPr/>
        </p:nvSpPr>
        <p:spPr>
          <a:xfrm>
            <a:off x="0" y="272018"/>
            <a:ext cx="6128394" cy="679450"/>
          </a:xfrm>
          <a:prstGeom prst="rect">
            <a:avLst/>
          </a:prstGeom>
        </p:spPr>
        <p:txBody>
          <a:bodyPr lIns="0" tIns="0" rIns="0" bIns="0" rtlCol="0" anchor="t">
            <a:spAutoFit/>
          </a:bodyPr>
          <a:lstStyle/>
          <a:p>
            <a:pPr algn="ctr">
              <a:lnSpc>
                <a:spcPts val="5599"/>
              </a:lnSpc>
            </a:pPr>
            <a:r>
              <a:rPr lang="en-US" sz="3999" u="sng">
                <a:solidFill>
                  <a:srgbClr val="294885"/>
                </a:solidFill>
                <a:latin typeface="Canva Sans Bold"/>
              </a:rPr>
              <a:t> Team Contributions:</a:t>
            </a:r>
          </a:p>
        </p:txBody>
      </p:sp>
      <p:sp>
        <p:nvSpPr>
          <p:cNvPr id="19" name="TextBox 19"/>
          <p:cNvSpPr txBox="1"/>
          <p:nvPr/>
        </p:nvSpPr>
        <p:spPr>
          <a:xfrm>
            <a:off x="762000" y="1307591"/>
            <a:ext cx="5021125" cy="3579749"/>
          </a:xfrm>
          <a:prstGeom prst="rect">
            <a:avLst/>
          </a:prstGeom>
        </p:spPr>
        <p:txBody>
          <a:bodyPr lIns="0" tIns="0" rIns="0" bIns="0" rtlCol="0" anchor="t">
            <a:spAutoFit/>
          </a:bodyPr>
          <a:lstStyle/>
          <a:p>
            <a:pPr algn="just">
              <a:lnSpc>
                <a:spcPts val="2191"/>
              </a:lnSpc>
            </a:pPr>
            <a:r>
              <a:rPr lang="en-US" sz="1565">
                <a:solidFill>
                  <a:srgbClr val="000000"/>
                </a:solidFill>
                <a:latin typeface="Canva Sans"/>
              </a:rPr>
              <a:t>Arpita Barua:</a:t>
            </a:r>
          </a:p>
          <a:p>
            <a:pPr algn="just">
              <a:lnSpc>
                <a:spcPts val="2191"/>
              </a:lnSpc>
            </a:pPr>
            <a:endParaRPr lang="en-US" sz="1565">
              <a:solidFill>
                <a:srgbClr val="000000"/>
              </a:solidFill>
              <a:latin typeface="Canva Sans"/>
            </a:endParaRPr>
          </a:p>
          <a:p>
            <a:pPr algn="just">
              <a:lnSpc>
                <a:spcPts val="2191"/>
              </a:lnSpc>
            </a:pPr>
            <a:r>
              <a:rPr lang="en-US" sz="1565" u="sng">
                <a:solidFill>
                  <a:srgbClr val="000000"/>
                </a:solidFill>
                <a:latin typeface="Canva Sans"/>
              </a:rPr>
              <a:t>View</a:t>
            </a:r>
            <a:r>
              <a:rPr lang="en-US" sz="1565">
                <a:solidFill>
                  <a:srgbClr val="000000"/>
                </a:solidFill>
                <a:latin typeface="Canva Sans"/>
              </a:rPr>
              <a:t>:landingpage, signup, login, forget password, user home page,</a:t>
            </a:r>
            <a:r>
              <a:rPr lang="en-US" sz="1565">
                <a:solidFill>
                  <a:srgbClr val="203965"/>
                </a:solidFill>
                <a:latin typeface="Canva Sans Bold"/>
              </a:rPr>
              <a:t> user dashboard, user profile</a:t>
            </a:r>
            <a:r>
              <a:rPr lang="en-US" sz="1565">
                <a:solidFill>
                  <a:srgbClr val="000000"/>
                </a:solidFill>
                <a:latin typeface="Canva Sans"/>
              </a:rPr>
              <a:t>, two wheeler policy, mediclaim, travel, child, vehicle fnol, health claim, plans, payment.</a:t>
            </a:r>
          </a:p>
          <a:p>
            <a:pPr algn="just">
              <a:lnSpc>
                <a:spcPts val="2191"/>
              </a:lnSpc>
            </a:pPr>
            <a:r>
              <a:rPr lang="en-US" sz="1565" u="sng">
                <a:solidFill>
                  <a:srgbClr val="000000"/>
                </a:solidFill>
                <a:latin typeface="Canva Sans"/>
              </a:rPr>
              <a:t>Model</a:t>
            </a:r>
            <a:r>
              <a:rPr lang="en-US" sz="1565">
                <a:solidFill>
                  <a:srgbClr val="000000"/>
                </a:solidFill>
                <a:latin typeface="Canva Sans"/>
              </a:rPr>
              <a:t>: User, Plan</a:t>
            </a:r>
          </a:p>
          <a:p>
            <a:pPr algn="just">
              <a:lnSpc>
                <a:spcPts val="2191"/>
              </a:lnSpc>
            </a:pPr>
            <a:r>
              <a:rPr lang="en-US" sz="1565" u="sng">
                <a:solidFill>
                  <a:srgbClr val="000000"/>
                </a:solidFill>
                <a:latin typeface="Canva Sans"/>
              </a:rPr>
              <a:t>Service</a:t>
            </a:r>
            <a:r>
              <a:rPr lang="en-US" sz="1565">
                <a:solidFill>
                  <a:srgbClr val="000000"/>
                </a:solidFill>
                <a:latin typeface="Canva Sans"/>
              </a:rPr>
              <a:t>: LoginService,PlanService</a:t>
            </a:r>
          </a:p>
          <a:p>
            <a:pPr algn="just">
              <a:lnSpc>
                <a:spcPts val="2191"/>
              </a:lnSpc>
            </a:pPr>
            <a:endParaRPr lang="en-US" sz="1565">
              <a:solidFill>
                <a:srgbClr val="000000"/>
              </a:solidFill>
              <a:latin typeface="Canva Sans"/>
            </a:endParaRPr>
          </a:p>
          <a:p>
            <a:pPr algn="just">
              <a:lnSpc>
                <a:spcPts val="2191"/>
              </a:lnSpc>
            </a:pPr>
            <a:r>
              <a:rPr lang="en-US" sz="1565" u="sng">
                <a:solidFill>
                  <a:srgbClr val="000000"/>
                </a:solidFill>
                <a:latin typeface="Canva Sans"/>
              </a:rPr>
              <a:t>Extra</a:t>
            </a:r>
            <a:r>
              <a:rPr lang="en-US" sz="1565">
                <a:solidFill>
                  <a:srgbClr val="000000"/>
                </a:solidFill>
                <a:latin typeface="Canva Sans"/>
              </a:rPr>
              <a:t>:Database-creation,Asynchronous-Javascript Fetch API, </a:t>
            </a:r>
            <a:r>
              <a:rPr lang="en-US" sz="1565">
                <a:solidFill>
                  <a:srgbClr val="203965"/>
                </a:solidFill>
                <a:latin typeface="Canva Sans Bold"/>
              </a:rPr>
              <a:t>Log4j implementation</a:t>
            </a:r>
            <a:r>
              <a:rPr lang="en-US" sz="1565">
                <a:solidFill>
                  <a:srgbClr val="000000"/>
                </a:solidFill>
                <a:latin typeface="Canva Sans"/>
              </a:rPr>
              <a:t>, document &amp; ppt preperation,github control,</a:t>
            </a:r>
            <a:r>
              <a:rPr lang="en-US" sz="1565">
                <a:solidFill>
                  <a:srgbClr val="203965"/>
                </a:solidFill>
                <a:latin typeface="Canva Sans Bold"/>
              </a:rPr>
              <a:t>photoshop</a:t>
            </a:r>
          </a:p>
          <a:p>
            <a:pPr algn="just">
              <a:lnSpc>
                <a:spcPts val="2191"/>
              </a:lnSpc>
            </a:pPr>
            <a:endParaRPr lang="en-US" sz="1565">
              <a:solidFill>
                <a:srgbClr val="203965"/>
              </a:solidFill>
              <a:latin typeface="Canva Sans Bold"/>
            </a:endParaRPr>
          </a:p>
        </p:txBody>
      </p:sp>
      <p:sp>
        <p:nvSpPr>
          <p:cNvPr id="20" name="TextBox 20"/>
          <p:cNvSpPr txBox="1"/>
          <p:nvPr/>
        </p:nvSpPr>
        <p:spPr>
          <a:xfrm>
            <a:off x="12259270" y="1354028"/>
            <a:ext cx="5179144" cy="3856251"/>
          </a:xfrm>
          <a:prstGeom prst="rect">
            <a:avLst/>
          </a:prstGeom>
        </p:spPr>
        <p:txBody>
          <a:bodyPr lIns="0" tIns="0" rIns="0" bIns="0" rtlCol="0" anchor="t">
            <a:spAutoFit/>
          </a:bodyPr>
          <a:lstStyle/>
          <a:p>
            <a:pPr>
              <a:lnSpc>
                <a:spcPts val="2175"/>
              </a:lnSpc>
            </a:pPr>
            <a:r>
              <a:rPr lang="en-US" sz="1554">
                <a:solidFill>
                  <a:srgbClr val="294885"/>
                </a:solidFill>
                <a:latin typeface="Canva Sans Bold"/>
              </a:rPr>
              <a:t>K</a:t>
            </a:r>
            <a:r>
              <a:rPr lang="en-US" sz="1554">
                <a:solidFill>
                  <a:srgbClr val="000000"/>
                </a:solidFill>
                <a:latin typeface="Canva Sans"/>
              </a:rPr>
              <a:t>aushiki GhoshChoudhury:</a:t>
            </a:r>
          </a:p>
          <a:p>
            <a:pPr>
              <a:lnSpc>
                <a:spcPts val="2175"/>
              </a:lnSpc>
            </a:pPr>
            <a:endParaRPr lang="en-US" sz="1554">
              <a:solidFill>
                <a:srgbClr val="000000"/>
              </a:solidFill>
              <a:latin typeface="Canva Sans"/>
            </a:endParaRPr>
          </a:p>
          <a:p>
            <a:pPr>
              <a:lnSpc>
                <a:spcPts val="2175"/>
              </a:lnSpc>
            </a:pPr>
            <a:r>
              <a:rPr lang="en-US" sz="1554" u="sng">
                <a:solidFill>
                  <a:srgbClr val="000000"/>
                </a:solidFill>
                <a:latin typeface="Canva Sans"/>
              </a:rPr>
              <a:t>View</a:t>
            </a:r>
            <a:r>
              <a:rPr lang="en-US" sz="1554">
                <a:solidFill>
                  <a:srgbClr val="000000"/>
                </a:solidFill>
                <a:latin typeface="Canva Sans"/>
              </a:rPr>
              <a:t>: landing page, signup, login, forget password, </a:t>
            </a:r>
            <a:r>
              <a:rPr lang="en-US" sz="1554">
                <a:solidFill>
                  <a:srgbClr val="203965"/>
                </a:solidFill>
                <a:latin typeface="Canva Sans Bold"/>
              </a:rPr>
              <a:t>user home page</a:t>
            </a:r>
            <a:r>
              <a:rPr lang="en-US" sz="1554">
                <a:solidFill>
                  <a:srgbClr val="000000"/>
                </a:solidFill>
                <a:latin typeface="Canva Sans"/>
              </a:rPr>
              <a:t>, </a:t>
            </a:r>
            <a:r>
              <a:rPr lang="en-US" sz="1554">
                <a:solidFill>
                  <a:srgbClr val="203965"/>
                </a:solidFill>
                <a:latin typeface="Canva Sans Bold"/>
              </a:rPr>
              <a:t>user dashboard</a:t>
            </a:r>
            <a:r>
              <a:rPr lang="en-US" sz="1554">
                <a:solidFill>
                  <a:srgbClr val="000000"/>
                </a:solidFill>
                <a:latin typeface="Canva Sans"/>
              </a:rPr>
              <a:t>, user profile, two wheeler policy, Mediclaim, travel, child, vehicle fnol, health claim, plans, payment, underwriter home page.</a:t>
            </a:r>
          </a:p>
          <a:p>
            <a:pPr>
              <a:lnSpc>
                <a:spcPts val="2175"/>
              </a:lnSpc>
            </a:pPr>
            <a:r>
              <a:rPr lang="en-US" sz="1554" u="sng">
                <a:solidFill>
                  <a:srgbClr val="000000"/>
                </a:solidFill>
                <a:latin typeface="Canva Sans"/>
              </a:rPr>
              <a:t>Model</a:t>
            </a:r>
            <a:r>
              <a:rPr lang="en-US" sz="1554">
                <a:solidFill>
                  <a:srgbClr val="000000"/>
                </a:solidFill>
                <a:latin typeface="Canva Sans"/>
              </a:rPr>
              <a:t>: User, Plan</a:t>
            </a:r>
          </a:p>
          <a:p>
            <a:pPr>
              <a:lnSpc>
                <a:spcPts val="2175"/>
              </a:lnSpc>
            </a:pPr>
            <a:r>
              <a:rPr lang="en-US" sz="1554" u="sng">
                <a:solidFill>
                  <a:srgbClr val="000000"/>
                </a:solidFill>
                <a:latin typeface="Canva Sans"/>
              </a:rPr>
              <a:t>Service</a:t>
            </a:r>
            <a:r>
              <a:rPr lang="en-US" sz="1554">
                <a:solidFill>
                  <a:srgbClr val="000000"/>
                </a:solidFill>
                <a:latin typeface="Canva Sans"/>
              </a:rPr>
              <a:t>: LoginService, PlanService</a:t>
            </a:r>
          </a:p>
          <a:p>
            <a:pPr>
              <a:lnSpc>
                <a:spcPts val="2175"/>
              </a:lnSpc>
            </a:pPr>
            <a:endParaRPr lang="en-US" sz="1554">
              <a:solidFill>
                <a:srgbClr val="000000"/>
              </a:solidFill>
              <a:latin typeface="Canva Sans"/>
            </a:endParaRPr>
          </a:p>
          <a:p>
            <a:pPr>
              <a:lnSpc>
                <a:spcPts val="2175"/>
              </a:lnSpc>
            </a:pPr>
            <a:r>
              <a:rPr lang="en-US" sz="1554" u="sng">
                <a:solidFill>
                  <a:srgbClr val="000000"/>
                </a:solidFill>
                <a:latin typeface="Canva Sans"/>
              </a:rPr>
              <a:t>Extra</a:t>
            </a:r>
            <a:r>
              <a:rPr lang="en-US" sz="1554">
                <a:solidFill>
                  <a:srgbClr val="000000"/>
                </a:solidFill>
                <a:latin typeface="Canva Sans"/>
              </a:rPr>
              <a:t>: Database-Creation, Asynchronous-Javascript Fetch API ,</a:t>
            </a:r>
            <a:r>
              <a:rPr lang="en-US" sz="1554">
                <a:solidFill>
                  <a:srgbClr val="203965"/>
                </a:solidFill>
                <a:latin typeface="Canva Sans Bold"/>
              </a:rPr>
              <a:t>Ajax in login and signup views,Log4j implementation, hardcoded chart.js,</a:t>
            </a:r>
            <a:r>
              <a:rPr lang="en-US" sz="1554">
                <a:solidFill>
                  <a:srgbClr val="000000"/>
                </a:solidFill>
                <a:latin typeface="Canva Sans"/>
              </a:rPr>
              <a:t> document &amp; ppt preperation, github control.</a:t>
            </a:r>
          </a:p>
          <a:p>
            <a:pPr>
              <a:lnSpc>
                <a:spcPts val="2175"/>
              </a:lnSpc>
            </a:pPr>
            <a:endParaRPr lang="en-US" sz="1554">
              <a:solidFill>
                <a:srgbClr val="000000"/>
              </a:solidFill>
              <a:latin typeface="Canva Sans"/>
            </a:endParaRPr>
          </a:p>
        </p:txBody>
      </p:sp>
      <p:sp>
        <p:nvSpPr>
          <p:cNvPr id="21" name="TextBox 21"/>
          <p:cNvSpPr txBox="1"/>
          <p:nvPr/>
        </p:nvSpPr>
        <p:spPr>
          <a:xfrm>
            <a:off x="762000" y="5241641"/>
            <a:ext cx="5021125" cy="3539580"/>
          </a:xfrm>
          <a:prstGeom prst="rect">
            <a:avLst/>
          </a:prstGeom>
        </p:spPr>
        <p:txBody>
          <a:bodyPr lIns="0" tIns="0" rIns="0" bIns="0" rtlCol="0" anchor="t">
            <a:spAutoFit/>
          </a:bodyPr>
          <a:lstStyle/>
          <a:p>
            <a:pPr>
              <a:lnSpc>
                <a:spcPts val="1780"/>
              </a:lnSpc>
            </a:pPr>
            <a:r>
              <a:rPr lang="en-US" sz="1271">
                <a:solidFill>
                  <a:srgbClr val="000000"/>
                </a:solidFill>
                <a:latin typeface="Canva Sans"/>
              </a:rPr>
              <a:t>Sagar Dey:</a:t>
            </a:r>
          </a:p>
          <a:p>
            <a:pPr>
              <a:lnSpc>
                <a:spcPts val="1780"/>
              </a:lnSpc>
            </a:pPr>
            <a:endParaRPr lang="en-US" sz="1271">
              <a:solidFill>
                <a:srgbClr val="000000"/>
              </a:solidFill>
              <a:latin typeface="Canva Sans"/>
            </a:endParaRPr>
          </a:p>
          <a:p>
            <a:pPr>
              <a:lnSpc>
                <a:spcPts val="1780"/>
              </a:lnSpc>
            </a:pPr>
            <a:r>
              <a:rPr lang="en-US" sz="1271" u="sng">
                <a:solidFill>
                  <a:srgbClr val="000000"/>
                </a:solidFill>
                <a:latin typeface="Canva Sans"/>
              </a:rPr>
              <a:t>View</a:t>
            </a:r>
            <a:r>
              <a:rPr lang="en-US" sz="1271">
                <a:solidFill>
                  <a:srgbClr val="000000"/>
                </a:solidFill>
                <a:latin typeface="Canva Sans"/>
              </a:rPr>
              <a:t>: Pending mediclaim list, pending two wheeler claim list, approved mediclaim list, approved two wheeler claim list, approved child claim list, approved travel list, claim med content, claim bike content, bike api data, med api data, user profile</a:t>
            </a:r>
          </a:p>
          <a:p>
            <a:pPr>
              <a:lnSpc>
                <a:spcPts val="1915"/>
              </a:lnSpc>
            </a:pPr>
            <a:r>
              <a:rPr lang="en-US" sz="1368" u="sng">
                <a:solidFill>
                  <a:srgbClr val="000000"/>
                </a:solidFill>
                <a:latin typeface="Canva Sans"/>
              </a:rPr>
              <a:t>Model</a:t>
            </a:r>
            <a:r>
              <a:rPr lang="en-US" sz="1368">
                <a:solidFill>
                  <a:srgbClr val="000000"/>
                </a:solidFill>
                <a:latin typeface="Canva Sans"/>
              </a:rPr>
              <a:t>: Claim, BikeApi, MediclaimApi, InsuranceOfficerHistory, UnderwriterHistory, MailSender</a:t>
            </a:r>
          </a:p>
          <a:p>
            <a:pPr>
              <a:lnSpc>
                <a:spcPts val="1780"/>
              </a:lnSpc>
            </a:pPr>
            <a:r>
              <a:rPr lang="en-US" sz="1271" u="sng">
                <a:solidFill>
                  <a:srgbClr val="000000"/>
                </a:solidFill>
                <a:latin typeface="Canva Sans"/>
              </a:rPr>
              <a:t>Service</a:t>
            </a:r>
            <a:r>
              <a:rPr lang="en-US" sz="1271">
                <a:solidFill>
                  <a:srgbClr val="000000"/>
                </a:solidFill>
                <a:latin typeface="Canva Sans"/>
              </a:rPr>
              <a:t>: Underwriter Service,Insurance Officer Service,LoginService,ClaimService </a:t>
            </a:r>
          </a:p>
          <a:p>
            <a:pPr>
              <a:lnSpc>
                <a:spcPts val="1780"/>
              </a:lnSpc>
            </a:pPr>
            <a:r>
              <a:rPr lang="en-US" sz="1271" u="sng">
                <a:solidFill>
                  <a:srgbClr val="000000"/>
                </a:solidFill>
                <a:latin typeface="Canva Sans"/>
              </a:rPr>
              <a:t>Extra</a:t>
            </a:r>
            <a:r>
              <a:rPr lang="en-US" sz="1271">
                <a:solidFill>
                  <a:srgbClr val="000000"/>
                </a:solidFill>
                <a:latin typeface="Canva Sans"/>
              </a:rPr>
              <a:t>: </a:t>
            </a:r>
            <a:r>
              <a:rPr lang="en-US" sz="1271">
                <a:solidFill>
                  <a:srgbClr val="203965"/>
                </a:solidFill>
                <a:latin typeface="Canva Sans Bold"/>
              </a:rPr>
              <a:t>Email integration, Google Login,Image upload to database, chart.js-backend integration, REST API</a:t>
            </a:r>
            <a:r>
              <a:rPr lang="en-US" sz="1271">
                <a:solidFill>
                  <a:srgbClr val="000000"/>
                </a:solidFill>
                <a:latin typeface="Canva Sans"/>
              </a:rPr>
              <a:t>, Database Creation, AJAX in underwriter and insurance officer page, wrike update, document &amp; ppt preperation, github control.</a:t>
            </a:r>
          </a:p>
          <a:p>
            <a:pPr>
              <a:lnSpc>
                <a:spcPts val="1780"/>
              </a:lnSpc>
            </a:pPr>
            <a:endParaRPr lang="en-US" sz="1271">
              <a:solidFill>
                <a:srgbClr val="000000"/>
              </a:solidFill>
              <a:latin typeface="Canva Sans"/>
            </a:endParaRPr>
          </a:p>
        </p:txBody>
      </p:sp>
      <p:sp>
        <p:nvSpPr>
          <p:cNvPr id="22" name="TextBox 22"/>
          <p:cNvSpPr txBox="1"/>
          <p:nvPr/>
        </p:nvSpPr>
        <p:spPr>
          <a:xfrm>
            <a:off x="6430825" y="3402043"/>
            <a:ext cx="4875496" cy="3707771"/>
          </a:xfrm>
          <a:prstGeom prst="rect">
            <a:avLst/>
          </a:prstGeom>
        </p:spPr>
        <p:txBody>
          <a:bodyPr lIns="0" tIns="0" rIns="0" bIns="0" rtlCol="0" anchor="t">
            <a:spAutoFit/>
          </a:bodyPr>
          <a:lstStyle/>
          <a:p>
            <a:pPr>
              <a:lnSpc>
                <a:spcPts val="1959"/>
              </a:lnSpc>
            </a:pPr>
            <a:r>
              <a:rPr lang="en-US" sz="1399">
                <a:solidFill>
                  <a:srgbClr val="294885"/>
                </a:solidFill>
                <a:latin typeface="Canva Sans Bold"/>
              </a:rPr>
              <a:t>Sr</a:t>
            </a:r>
            <a:r>
              <a:rPr lang="en-US" sz="1399">
                <a:solidFill>
                  <a:srgbClr val="000000"/>
                </a:solidFill>
                <a:latin typeface="Canva Sans"/>
              </a:rPr>
              <a:t>abana Mukherjee:</a:t>
            </a:r>
          </a:p>
          <a:p>
            <a:pPr>
              <a:lnSpc>
                <a:spcPts val="1959"/>
              </a:lnSpc>
            </a:pPr>
            <a:endParaRPr lang="en-US" sz="1399">
              <a:solidFill>
                <a:srgbClr val="000000"/>
              </a:solidFill>
              <a:latin typeface="Canva Sans"/>
            </a:endParaRPr>
          </a:p>
          <a:p>
            <a:pPr>
              <a:lnSpc>
                <a:spcPts val="1959"/>
              </a:lnSpc>
            </a:pPr>
            <a:r>
              <a:rPr lang="en-US" sz="1399" u="sng">
                <a:solidFill>
                  <a:srgbClr val="000000"/>
                </a:solidFill>
                <a:latin typeface="Canva Sans"/>
              </a:rPr>
              <a:t>View</a:t>
            </a:r>
            <a:r>
              <a:rPr lang="en-US" sz="1399">
                <a:solidFill>
                  <a:srgbClr val="000000"/>
                </a:solidFill>
                <a:latin typeface="Canva Sans"/>
              </a:rPr>
              <a:t>: signup, user profile, two wheeler policy, ajax page, mediclaimPoliy, ajax relatives page, ajax disease list page, vehicle fnol, health claim, plans page, payment page, bought plans page</a:t>
            </a:r>
          </a:p>
          <a:p>
            <a:pPr>
              <a:lnSpc>
                <a:spcPts val="1959"/>
              </a:lnSpc>
            </a:pPr>
            <a:r>
              <a:rPr lang="en-US" sz="1399" u="sng">
                <a:solidFill>
                  <a:srgbClr val="000000"/>
                </a:solidFill>
                <a:latin typeface="Canva Sans"/>
              </a:rPr>
              <a:t>Model</a:t>
            </a:r>
            <a:r>
              <a:rPr lang="en-US" sz="1399">
                <a:solidFill>
                  <a:srgbClr val="000000"/>
                </a:solidFill>
                <a:latin typeface="Canva Sans"/>
              </a:rPr>
              <a:t>: Claim, Plan, BikeModel, Disease, Relative, Payment Card</a:t>
            </a:r>
          </a:p>
          <a:p>
            <a:pPr>
              <a:lnSpc>
                <a:spcPts val="1959"/>
              </a:lnSpc>
            </a:pPr>
            <a:r>
              <a:rPr lang="en-US" sz="1399" u="sng">
                <a:solidFill>
                  <a:srgbClr val="000000"/>
                </a:solidFill>
                <a:latin typeface="Canva Sans"/>
              </a:rPr>
              <a:t>Service</a:t>
            </a:r>
            <a:r>
              <a:rPr lang="en-US" sz="1399">
                <a:solidFill>
                  <a:srgbClr val="000000"/>
                </a:solidFill>
                <a:latin typeface="Canva Sans"/>
              </a:rPr>
              <a:t>: LoginService,ClaimService,PlanService</a:t>
            </a:r>
          </a:p>
          <a:p>
            <a:pPr>
              <a:lnSpc>
                <a:spcPts val="1959"/>
              </a:lnSpc>
            </a:pPr>
            <a:r>
              <a:rPr lang="en-US" sz="1399" u="sng">
                <a:solidFill>
                  <a:srgbClr val="000000"/>
                </a:solidFill>
                <a:latin typeface="Canva Sans"/>
              </a:rPr>
              <a:t>Extra</a:t>
            </a:r>
            <a:r>
              <a:rPr lang="en-US" sz="1399">
                <a:solidFill>
                  <a:srgbClr val="203965"/>
                </a:solidFill>
                <a:latin typeface="Canva Sans Bold"/>
              </a:rPr>
              <a:t>: Front-end validation, Asynchronous Javascript Fetch API, Regex password, AJAX in dynamic dropdowns and form fields,</a:t>
            </a:r>
            <a:r>
              <a:rPr lang="en-US" sz="1399">
                <a:solidFill>
                  <a:srgbClr val="000000"/>
                </a:solidFill>
                <a:latin typeface="Canva Sans"/>
              </a:rPr>
              <a:t> user view, </a:t>
            </a:r>
            <a:r>
              <a:rPr lang="en-US" sz="1399">
                <a:solidFill>
                  <a:srgbClr val="203965"/>
                </a:solidFill>
                <a:latin typeface="Canva Sans Bold"/>
              </a:rPr>
              <a:t>authentication</a:t>
            </a:r>
            <a:r>
              <a:rPr lang="en-US" sz="1399">
                <a:solidFill>
                  <a:srgbClr val="000000"/>
                </a:solidFill>
                <a:latin typeface="Canva Sans"/>
              </a:rPr>
              <a:t>, REST API, Database Creation, document &amp; ppt preperation, github control.</a:t>
            </a:r>
          </a:p>
          <a:p>
            <a:pPr>
              <a:lnSpc>
                <a:spcPts val="1959"/>
              </a:lnSpc>
            </a:pPr>
            <a:endParaRPr lang="en-US" sz="1399">
              <a:solidFill>
                <a:srgbClr val="000000"/>
              </a:solidFill>
              <a:latin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0" y="473423"/>
            <a:ext cx="6999696" cy="1110554"/>
            <a:chOff x="0" y="0"/>
            <a:chExt cx="1843541" cy="292492"/>
          </a:xfrm>
        </p:grpSpPr>
        <p:sp>
          <p:nvSpPr>
            <p:cNvPr id="3" name="Freeform 3"/>
            <p:cNvSpPr/>
            <p:nvPr/>
          </p:nvSpPr>
          <p:spPr>
            <a:xfrm>
              <a:off x="0" y="0"/>
              <a:ext cx="1843541" cy="292492"/>
            </a:xfrm>
            <a:custGeom>
              <a:avLst/>
              <a:gdLst/>
              <a:ahLst/>
              <a:cxnLst/>
              <a:rect l="l" t="t" r="r" b="b"/>
              <a:pathLst>
                <a:path w="1843541" h="292492">
                  <a:moveTo>
                    <a:pt x="0" y="0"/>
                  </a:moveTo>
                  <a:lnTo>
                    <a:pt x="1843541" y="0"/>
                  </a:lnTo>
                  <a:lnTo>
                    <a:pt x="1843541" y="292492"/>
                  </a:lnTo>
                  <a:lnTo>
                    <a:pt x="0" y="292492"/>
                  </a:lnTo>
                  <a:close/>
                </a:path>
              </a:pathLst>
            </a:custGeom>
            <a:solidFill>
              <a:srgbClr val="B8CE34"/>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3689426" y="-839897"/>
            <a:ext cx="9814608" cy="11150752"/>
            <a:chOff x="0" y="0"/>
            <a:chExt cx="658445" cy="748084"/>
          </a:xfrm>
        </p:grpSpPr>
        <p:sp>
          <p:nvSpPr>
            <p:cNvPr id="6" name="Freeform 6"/>
            <p:cNvSpPr/>
            <p:nvPr/>
          </p:nvSpPr>
          <p:spPr>
            <a:xfrm>
              <a:off x="81736" y="0"/>
              <a:ext cx="494974" cy="748084"/>
            </a:xfrm>
            <a:custGeom>
              <a:avLst/>
              <a:gdLst/>
              <a:ahLst/>
              <a:cxnLst/>
              <a:rect l="l" t="t" r="r" b="b"/>
              <a:pathLst>
                <a:path w="494974" h="748084">
                  <a:moveTo>
                    <a:pt x="247486" y="0"/>
                  </a:moveTo>
                  <a:lnTo>
                    <a:pt x="247486" y="0"/>
                  </a:lnTo>
                  <a:cubicBezTo>
                    <a:pt x="397541" y="63751"/>
                    <a:pt x="494973" y="211006"/>
                    <a:pt x="494973" y="374042"/>
                  </a:cubicBezTo>
                  <a:cubicBezTo>
                    <a:pt x="494973" y="537078"/>
                    <a:pt x="397541" y="684333"/>
                    <a:pt x="247486" y="748084"/>
                  </a:cubicBezTo>
                  <a:cubicBezTo>
                    <a:pt x="97431" y="684333"/>
                    <a:pt x="0" y="537078"/>
                    <a:pt x="0" y="374042"/>
                  </a:cubicBezTo>
                  <a:cubicBezTo>
                    <a:pt x="0" y="211006"/>
                    <a:pt x="97431" y="63751"/>
                    <a:pt x="247486" y="0"/>
                  </a:cubicBezTo>
                  <a:close/>
                </a:path>
              </a:pathLst>
            </a:custGeom>
            <a:solidFill>
              <a:srgbClr val="B8CE34"/>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78403" y="3154239"/>
            <a:ext cx="3162480" cy="3162480"/>
          </a:xfrm>
          <a:prstGeom prst="rect">
            <a:avLst/>
          </a:prstGeom>
        </p:spPr>
      </p:pic>
      <p:pic>
        <p:nvPicPr>
          <p:cNvPr id="9" name="Picture 9"/>
          <p:cNvPicPr>
            <a:picLocks noChangeAspect="1"/>
          </p:cNvPicPr>
          <p:nvPr/>
        </p:nvPicPr>
        <p:blipFill>
          <a:blip r:embed="rId4"/>
          <a:srcRect/>
          <a:stretch>
            <a:fillRect/>
          </a:stretch>
        </p:blipFill>
        <p:spPr>
          <a:xfrm>
            <a:off x="13807410" y="9258300"/>
            <a:ext cx="4480590" cy="1249014"/>
          </a:xfrm>
          <a:prstGeom prst="rect">
            <a:avLst/>
          </a:prstGeom>
        </p:spPr>
      </p:pic>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216" y="2186305"/>
            <a:ext cx="783484" cy="492883"/>
          </a:xfrm>
          <a:prstGeom prst="rect">
            <a:avLst/>
          </a:prstGeom>
        </p:spPr>
      </p:pic>
      <p:sp>
        <p:nvSpPr>
          <p:cNvPr id="11" name="TextBox 11"/>
          <p:cNvSpPr txBox="1"/>
          <p:nvPr/>
        </p:nvSpPr>
        <p:spPr>
          <a:xfrm>
            <a:off x="1219248" y="2129155"/>
            <a:ext cx="9325855" cy="6848614"/>
          </a:xfrm>
          <a:prstGeom prst="rect">
            <a:avLst/>
          </a:prstGeom>
        </p:spPr>
        <p:txBody>
          <a:bodyPr lIns="0" tIns="0" rIns="0" bIns="0" rtlCol="0" anchor="t">
            <a:spAutoFit/>
          </a:bodyPr>
          <a:lstStyle/>
          <a:p>
            <a:pPr>
              <a:lnSpc>
                <a:spcPts val="3667"/>
              </a:lnSpc>
            </a:pPr>
            <a:r>
              <a:rPr lang="en-US" sz="2619">
                <a:solidFill>
                  <a:srgbClr val="294885"/>
                </a:solidFill>
                <a:latin typeface="Canva Sans Bold"/>
                <a:hlinkClick r:id="rId7" tooltip="https://codepen.io/your-work"/>
              </a:rPr>
              <a:t>Design and Functionality:</a:t>
            </a:r>
          </a:p>
          <a:p>
            <a:pPr>
              <a:lnSpc>
                <a:spcPts val="3667"/>
              </a:lnSpc>
            </a:pPr>
            <a:endParaRPr lang="en-US" sz="2619">
              <a:solidFill>
                <a:srgbClr val="294885"/>
              </a:solidFill>
              <a:latin typeface="Canva Sans Bold"/>
              <a:hlinkClick r:id="rId7" tooltip="https://codepen.io/your-work"/>
            </a:endParaRPr>
          </a:p>
          <a:p>
            <a:pPr>
              <a:lnSpc>
                <a:spcPts val="3667"/>
              </a:lnSpc>
            </a:pPr>
            <a:r>
              <a:rPr lang="en-US" sz="2619">
                <a:solidFill>
                  <a:srgbClr val="294885"/>
                </a:solidFill>
                <a:latin typeface="Canva Sans"/>
                <a:hlinkClick r:id="rId7" tooltip="https://codepen.io/your-work"/>
              </a:rPr>
              <a:t>•https://www.policybazaar.com</a:t>
            </a:r>
          </a:p>
          <a:p>
            <a:pPr>
              <a:lnSpc>
                <a:spcPts val="3667"/>
              </a:lnSpc>
            </a:pPr>
            <a:endParaRPr lang="en-US" sz="2619">
              <a:solidFill>
                <a:srgbClr val="294885"/>
              </a:solidFill>
              <a:latin typeface="Canva Sans"/>
              <a:hlinkClick r:id="rId7" tooltip="https://codepen.io/your-work"/>
            </a:endParaRPr>
          </a:p>
          <a:p>
            <a:pPr>
              <a:lnSpc>
                <a:spcPts val="3667"/>
              </a:lnSpc>
            </a:pPr>
            <a:r>
              <a:rPr lang="en-US" sz="2619">
                <a:solidFill>
                  <a:srgbClr val="294885"/>
                </a:solidFill>
                <a:latin typeface="Canva Sans Bold"/>
                <a:hlinkClick r:id="rId7" tooltip="https://codepen.io/your-work"/>
              </a:rPr>
              <a:t>Template:</a:t>
            </a:r>
          </a:p>
          <a:p>
            <a:pPr>
              <a:lnSpc>
                <a:spcPts val="3667"/>
              </a:lnSpc>
            </a:pPr>
            <a:endParaRPr lang="en-US" sz="2619">
              <a:solidFill>
                <a:srgbClr val="294885"/>
              </a:solidFill>
              <a:latin typeface="Canva Sans Bold"/>
              <a:hlinkClick r:id="rId7" tooltip="https://codepen.io/your-work"/>
            </a:endParaRPr>
          </a:p>
          <a:p>
            <a:pPr>
              <a:lnSpc>
                <a:spcPts val="3667"/>
              </a:lnSpc>
            </a:pPr>
            <a:r>
              <a:rPr lang="en-US" sz="2619" u="sng">
                <a:solidFill>
                  <a:srgbClr val="294885"/>
                </a:solidFill>
                <a:latin typeface="Canva Sans Bold"/>
                <a:hlinkClick r:id="rId7" tooltip="https://codepen.io/your-work"/>
              </a:rPr>
              <a:t>•</a:t>
            </a:r>
            <a:r>
              <a:rPr lang="en-US" sz="2619" u="sng">
                <a:solidFill>
                  <a:srgbClr val="294885"/>
                </a:solidFill>
                <a:latin typeface="Canva Sans"/>
                <a:hlinkClick r:id="rId7" tooltip="https://codepen.io/your-work"/>
              </a:rPr>
              <a:t>https://codepen.io/trending</a:t>
            </a:r>
          </a:p>
          <a:p>
            <a:pPr>
              <a:lnSpc>
                <a:spcPts val="3667"/>
              </a:lnSpc>
            </a:pPr>
            <a:r>
              <a:rPr lang="en-US" sz="2619" u="sng">
                <a:solidFill>
                  <a:srgbClr val="294885"/>
                </a:solidFill>
                <a:latin typeface="Canva Sans"/>
                <a:hlinkClick r:id="rId7" tooltip="https://codepen.io/your-work"/>
              </a:rPr>
              <a:t>•https://colorlib.com/</a:t>
            </a:r>
          </a:p>
          <a:p>
            <a:pPr>
              <a:lnSpc>
                <a:spcPts val="3667"/>
              </a:lnSpc>
            </a:pPr>
            <a:r>
              <a:rPr lang="en-US" sz="2619" u="sng">
                <a:solidFill>
                  <a:srgbClr val="294885"/>
                </a:solidFill>
                <a:latin typeface="Canva Sans"/>
                <a:hlinkClick r:id="rId7" tooltip="https://codepen.io/your-work"/>
              </a:rPr>
              <a:t>•https://www.cssscript.com</a:t>
            </a:r>
          </a:p>
          <a:p>
            <a:pPr>
              <a:lnSpc>
                <a:spcPts val="3667"/>
              </a:lnSpc>
            </a:pPr>
            <a:endParaRPr lang="en-US" sz="2619" u="sng">
              <a:solidFill>
                <a:srgbClr val="294885"/>
              </a:solidFill>
              <a:latin typeface="Canva Sans"/>
              <a:hlinkClick r:id="rId7" tooltip="https://codepen.io/your-work"/>
            </a:endParaRPr>
          </a:p>
          <a:p>
            <a:pPr>
              <a:lnSpc>
                <a:spcPts val="3667"/>
              </a:lnSpc>
            </a:pPr>
            <a:r>
              <a:rPr lang="en-US" sz="2619">
                <a:solidFill>
                  <a:srgbClr val="294885"/>
                </a:solidFill>
                <a:latin typeface="Canva Sans Bold"/>
                <a:hlinkClick r:id="rId7" tooltip="https://codepen.io/your-work"/>
              </a:rPr>
              <a:t>Generation of REST API:</a:t>
            </a:r>
          </a:p>
          <a:p>
            <a:pPr>
              <a:lnSpc>
                <a:spcPts val="3667"/>
              </a:lnSpc>
            </a:pPr>
            <a:endParaRPr lang="en-US" sz="2619">
              <a:solidFill>
                <a:srgbClr val="294885"/>
              </a:solidFill>
              <a:latin typeface="Canva Sans Bold"/>
              <a:hlinkClick r:id="rId7" tooltip="https://codepen.io/your-work"/>
            </a:endParaRPr>
          </a:p>
          <a:p>
            <a:pPr>
              <a:lnSpc>
                <a:spcPts val="3667"/>
              </a:lnSpc>
            </a:pPr>
            <a:r>
              <a:rPr lang="en-US" sz="2619" u="sng">
                <a:solidFill>
                  <a:srgbClr val="294885"/>
                </a:solidFill>
                <a:latin typeface="Canva Sans"/>
                <a:hlinkClick r:id="rId7" tooltip="https://codepen.io/your-work"/>
              </a:rPr>
              <a:t>•https://mocki.io/</a:t>
            </a:r>
          </a:p>
          <a:p>
            <a:pPr>
              <a:lnSpc>
                <a:spcPts val="3667"/>
              </a:lnSpc>
            </a:pPr>
            <a:r>
              <a:rPr lang="en-US" sz="2619" u="sng">
                <a:solidFill>
                  <a:srgbClr val="294885"/>
                </a:solidFill>
                <a:latin typeface="Canva Sans"/>
                <a:hlinkClick r:id="rId7" tooltip="https://codepen.io/your-work"/>
              </a:rPr>
              <a:t>•https://retool.com/api-generator/</a:t>
            </a:r>
          </a:p>
          <a:p>
            <a:pPr>
              <a:lnSpc>
                <a:spcPts val="3667"/>
              </a:lnSpc>
            </a:pPr>
            <a:endParaRPr lang="en-US" sz="2619" u="sng">
              <a:solidFill>
                <a:srgbClr val="294885"/>
              </a:solidFill>
              <a:latin typeface="Canva Sans"/>
              <a:hlinkClick r:id="rId7" tooltip="https://codepen.io/your-work"/>
            </a:endParaRPr>
          </a:p>
        </p:txBody>
      </p:sp>
      <p:sp>
        <p:nvSpPr>
          <p:cNvPr id="12" name="TextBox 12"/>
          <p:cNvSpPr txBox="1"/>
          <p:nvPr/>
        </p:nvSpPr>
        <p:spPr>
          <a:xfrm>
            <a:off x="1028700" y="419735"/>
            <a:ext cx="3839045" cy="854076"/>
          </a:xfrm>
          <a:prstGeom prst="rect">
            <a:avLst/>
          </a:prstGeom>
        </p:spPr>
        <p:txBody>
          <a:bodyPr lIns="0" tIns="0" rIns="0" bIns="0" rtlCol="0" anchor="t">
            <a:spAutoFit/>
          </a:bodyPr>
          <a:lstStyle/>
          <a:p>
            <a:pPr algn="ctr">
              <a:lnSpc>
                <a:spcPts val="6999"/>
              </a:lnSpc>
            </a:pPr>
            <a:r>
              <a:rPr lang="en-US" sz="4999" u="sng">
                <a:solidFill>
                  <a:srgbClr val="294885"/>
                </a:solidFill>
                <a:latin typeface="Canva Sans Bold"/>
              </a:rPr>
              <a:t>Disclaimer:</a:t>
            </a:r>
          </a:p>
        </p:txBody>
      </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216" y="4242596"/>
            <a:ext cx="783484" cy="492883"/>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245216" y="6891461"/>
            <a:ext cx="783484" cy="4928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1428312" y="275877"/>
            <a:ext cx="3117600" cy="2669366"/>
            <a:chOff x="0" y="0"/>
            <a:chExt cx="949284" cy="812800"/>
          </a:xfrm>
        </p:grpSpPr>
        <p:sp>
          <p:nvSpPr>
            <p:cNvPr id="3" name="Freeform 3"/>
            <p:cNvSpPr/>
            <p:nvPr/>
          </p:nvSpPr>
          <p:spPr>
            <a:xfrm>
              <a:off x="700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3383077" y="8760476"/>
            <a:ext cx="1162835" cy="995648"/>
            <a:chOff x="0" y="0"/>
            <a:chExt cx="949284" cy="812800"/>
          </a:xfrm>
        </p:grpSpPr>
        <p:sp>
          <p:nvSpPr>
            <p:cNvPr id="6" name="Freeform 6"/>
            <p:cNvSpPr/>
            <p:nvPr/>
          </p:nvSpPr>
          <p:spPr>
            <a:xfrm>
              <a:off x="700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028700" y="3769987"/>
            <a:ext cx="1604150" cy="1373513"/>
            <a:chOff x="0" y="0"/>
            <a:chExt cx="949284" cy="812800"/>
          </a:xfrm>
        </p:grpSpPr>
        <p:sp>
          <p:nvSpPr>
            <p:cNvPr id="9" name="Freeform 9"/>
            <p:cNvSpPr/>
            <p:nvPr/>
          </p:nvSpPr>
          <p:spPr>
            <a:xfrm>
              <a:off x="700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11328961" y="6172200"/>
            <a:ext cx="655619" cy="561357"/>
            <a:chOff x="0" y="0"/>
            <a:chExt cx="949284" cy="812800"/>
          </a:xfrm>
        </p:grpSpPr>
        <p:sp>
          <p:nvSpPr>
            <p:cNvPr id="12" name="Freeform 12"/>
            <p:cNvSpPr/>
            <p:nvPr/>
          </p:nvSpPr>
          <p:spPr>
            <a:xfrm>
              <a:off x="700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81393" y="283722"/>
            <a:ext cx="7514299" cy="5888478"/>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83709" y="5959872"/>
            <a:ext cx="5300870" cy="4114800"/>
          </a:xfrm>
          <a:prstGeom prst="rect">
            <a:avLst/>
          </a:prstGeom>
        </p:spPr>
      </p:pic>
      <p:grpSp>
        <p:nvGrpSpPr>
          <p:cNvPr id="16" name="Group 16"/>
          <p:cNvGrpSpPr/>
          <p:nvPr/>
        </p:nvGrpSpPr>
        <p:grpSpPr>
          <a:xfrm>
            <a:off x="15655150" y="5485444"/>
            <a:ext cx="1604150" cy="1373513"/>
            <a:chOff x="0" y="0"/>
            <a:chExt cx="949284" cy="812800"/>
          </a:xfrm>
        </p:grpSpPr>
        <p:sp>
          <p:nvSpPr>
            <p:cNvPr id="17" name="Freeform 17"/>
            <p:cNvSpPr/>
            <p:nvPr/>
          </p:nvSpPr>
          <p:spPr>
            <a:xfrm>
              <a:off x="700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19" name="Group 19"/>
          <p:cNvGrpSpPr/>
          <p:nvPr/>
        </p:nvGrpSpPr>
        <p:grpSpPr>
          <a:xfrm>
            <a:off x="17043742" y="3958920"/>
            <a:ext cx="1162835" cy="995648"/>
            <a:chOff x="0" y="0"/>
            <a:chExt cx="949284" cy="812800"/>
          </a:xfrm>
        </p:grpSpPr>
        <p:sp>
          <p:nvSpPr>
            <p:cNvPr id="20" name="Freeform 20"/>
            <p:cNvSpPr/>
            <p:nvPr/>
          </p:nvSpPr>
          <p:spPr>
            <a:xfrm>
              <a:off x="70055"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B8CE34"/>
            </a:solidFill>
          </p:spPr>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2100"/>
                </a:lnSpc>
              </a:pPr>
              <a:endParaRPr/>
            </a:p>
          </p:txBody>
        </p:sp>
      </p:grpSp>
      <p:grpSp>
        <p:nvGrpSpPr>
          <p:cNvPr id="22" name="Group 22"/>
          <p:cNvGrpSpPr/>
          <p:nvPr/>
        </p:nvGrpSpPr>
        <p:grpSpPr>
          <a:xfrm>
            <a:off x="12545246" y="8518222"/>
            <a:ext cx="4908973" cy="1237902"/>
            <a:chOff x="0" y="0"/>
            <a:chExt cx="1292898" cy="326032"/>
          </a:xfrm>
        </p:grpSpPr>
        <p:sp>
          <p:nvSpPr>
            <p:cNvPr id="23" name="Freeform 23"/>
            <p:cNvSpPr/>
            <p:nvPr/>
          </p:nvSpPr>
          <p:spPr>
            <a:xfrm>
              <a:off x="0" y="0"/>
              <a:ext cx="1292898" cy="326032"/>
            </a:xfrm>
            <a:custGeom>
              <a:avLst/>
              <a:gdLst/>
              <a:ahLst/>
              <a:cxnLst/>
              <a:rect l="l" t="t" r="r" b="b"/>
              <a:pathLst>
                <a:path w="1292898" h="326032">
                  <a:moveTo>
                    <a:pt x="47313" y="0"/>
                  </a:moveTo>
                  <a:lnTo>
                    <a:pt x="1245585" y="0"/>
                  </a:lnTo>
                  <a:cubicBezTo>
                    <a:pt x="1258134" y="0"/>
                    <a:pt x="1270168" y="4985"/>
                    <a:pt x="1279041" y="13858"/>
                  </a:cubicBezTo>
                  <a:cubicBezTo>
                    <a:pt x="1287914" y="22731"/>
                    <a:pt x="1292898" y="34765"/>
                    <a:pt x="1292898" y="47313"/>
                  </a:cubicBezTo>
                  <a:lnTo>
                    <a:pt x="1292898" y="278719"/>
                  </a:lnTo>
                  <a:cubicBezTo>
                    <a:pt x="1292898" y="291267"/>
                    <a:pt x="1287914" y="303301"/>
                    <a:pt x="1279041" y="312174"/>
                  </a:cubicBezTo>
                  <a:cubicBezTo>
                    <a:pt x="1270168" y="321047"/>
                    <a:pt x="1258134" y="326032"/>
                    <a:pt x="1245585" y="326032"/>
                  </a:cubicBezTo>
                  <a:lnTo>
                    <a:pt x="47313" y="326032"/>
                  </a:lnTo>
                  <a:cubicBezTo>
                    <a:pt x="34765" y="326032"/>
                    <a:pt x="22731" y="321047"/>
                    <a:pt x="13858" y="312174"/>
                  </a:cubicBezTo>
                  <a:cubicBezTo>
                    <a:pt x="4985" y="303301"/>
                    <a:pt x="0" y="291267"/>
                    <a:pt x="0" y="278719"/>
                  </a:cubicBezTo>
                  <a:lnTo>
                    <a:pt x="0" y="47313"/>
                  </a:lnTo>
                  <a:cubicBezTo>
                    <a:pt x="0" y="34765"/>
                    <a:pt x="4985" y="22731"/>
                    <a:pt x="13858" y="13858"/>
                  </a:cubicBezTo>
                  <a:cubicBezTo>
                    <a:pt x="22731" y="4985"/>
                    <a:pt x="34765" y="0"/>
                    <a:pt x="47313" y="0"/>
                  </a:cubicBezTo>
                  <a:close/>
                </a:path>
              </a:pathLst>
            </a:custGeom>
            <a:solidFill>
              <a:srgbClr val="B8CE34"/>
            </a:solidFill>
          </p:spPr>
        </p:sp>
        <p:sp>
          <p:nvSpPr>
            <p:cNvPr id="24" name="TextBox 24"/>
            <p:cNvSpPr txBox="1"/>
            <p:nvPr/>
          </p:nvSpPr>
          <p:spPr>
            <a:xfrm>
              <a:off x="0" y="-57150"/>
              <a:ext cx="812800" cy="869950"/>
            </a:xfrm>
            <a:prstGeom prst="rect">
              <a:avLst/>
            </a:prstGeom>
          </p:spPr>
          <p:txBody>
            <a:bodyPr lIns="50800" tIns="50800" rIns="50800" bIns="50800" rtlCol="0" anchor="ctr"/>
            <a:lstStyle/>
            <a:p>
              <a:pPr algn="ctr">
                <a:lnSpc>
                  <a:spcPts val="5040"/>
                </a:lnSpc>
              </a:pPr>
              <a:endParaRPr/>
            </a:p>
          </p:txBody>
        </p:sp>
      </p:grpSp>
      <p:pic>
        <p:nvPicPr>
          <p:cNvPr id="25" name="Picture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69738" y="9134492"/>
            <a:ext cx="589562" cy="247616"/>
          </a:xfrm>
          <a:prstGeom prst="rect">
            <a:avLst/>
          </a:prstGeom>
        </p:spPr>
      </p:pic>
      <p:sp>
        <p:nvSpPr>
          <p:cNvPr id="26" name="TextBox 26"/>
          <p:cNvSpPr txBox="1"/>
          <p:nvPr/>
        </p:nvSpPr>
        <p:spPr>
          <a:xfrm>
            <a:off x="12840464" y="8813640"/>
            <a:ext cx="3616762" cy="580390"/>
          </a:xfrm>
          <a:prstGeom prst="rect">
            <a:avLst/>
          </a:prstGeom>
        </p:spPr>
        <p:txBody>
          <a:bodyPr lIns="0" tIns="0" rIns="0" bIns="0" rtlCol="0" anchor="t">
            <a:spAutoFit/>
          </a:bodyPr>
          <a:lstStyle/>
          <a:p>
            <a:pPr algn="ctr">
              <a:lnSpc>
                <a:spcPts val="4759"/>
              </a:lnSpc>
            </a:pPr>
            <a:r>
              <a:rPr lang="en-US" sz="3399">
                <a:solidFill>
                  <a:srgbClr val="FEFEFE"/>
                </a:solidFill>
                <a:latin typeface="Canva Sans Bold"/>
              </a:rPr>
              <a:t>Proceed to demo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CE34"/>
        </a:solidFill>
        <a:effectLst/>
      </p:bgPr>
    </p:bg>
    <p:spTree>
      <p:nvGrpSpPr>
        <p:cNvPr id="1" name=""/>
        <p:cNvGrpSpPr/>
        <p:nvPr/>
      </p:nvGrpSpPr>
      <p:grpSpPr>
        <a:xfrm>
          <a:off x="0" y="0"/>
          <a:ext cx="0" cy="0"/>
          <a:chOff x="0" y="0"/>
          <a:chExt cx="0" cy="0"/>
        </a:xfrm>
      </p:grpSpPr>
      <p:grpSp>
        <p:nvGrpSpPr>
          <p:cNvPr id="2" name="Group 2"/>
          <p:cNvGrpSpPr/>
          <p:nvPr/>
        </p:nvGrpSpPr>
        <p:grpSpPr>
          <a:xfrm>
            <a:off x="10591366" y="477375"/>
            <a:ext cx="7889042" cy="848385"/>
            <a:chOff x="0" y="0"/>
            <a:chExt cx="3439540" cy="369887"/>
          </a:xfrm>
        </p:grpSpPr>
        <p:sp>
          <p:nvSpPr>
            <p:cNvPr id="3" name="Freeform 3"/>
            <p:cNvSpPr/>
            <p:nvPr/>
          </p:nvSpPr>
          <p:spPr>
            <a:xfrm>
              <a:off x="0" y="0"/>
              <a:ext cx="3439540" cy="369887"/>
            </a:xfrm>
            <a:custGeom>
              <a:avLst/>
              <a:gdLst/>
              <a:ahLst/>
              <a:cxnLst/>
              <a:rect l="l" t="t" r="r" b="b"/>
              <a:pathLst>
                <a:path w="3439540" h="369887">
                  <a:moveTo>
                    <a:pt x="0" y="0"/>
                  </a:moveTo>
                  <a:lnTo>
                    <a:pt x="3439540" y="0"/>
                  </a:lnTo>
                  <a:lnTo>
                    <a:pt x="3439540" y="369887"/>
                  </a:lnTo>
                  <a:lnTo>
                    <a:pt x="0" y="369887"/>
                  </a:lnTo>
                  <a:close/>
                </a:path>
              </a:pathLst>
            </a:custGeom>
            <a:solidFill>
              <a:srgbClr val="E5FFE5"/>
            </a:solidFill>
          </p:spPr>
        </p:sp>
      </p:grpSp>
      <p:grpSp>
        <p:nvGrpSpPr>
          <p:cNvPr id="4" name="Group 4"/>
          <p:cNvGrpSpPr/>
          <p:nvPr/>
        </p:nvGrpSpPr>
        <p:grpSpPr>
          <a:xfrm>
            <a:off x="10135291" y="477375"/>
            <a:ext cx="912150" cy="9121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6" name="Group 6"/>
          <p:cNvGrpSpPr/>
          <p:nvPr/>
        </p:nvGrpSpPr>
        <p:grpSpPr>
          <a:xfrm>
            <a:off x="10933566" y="2649141"/>
            <a:ext cx="7546842" cy="739572"/>
            <a:chOff x="0" y="0"/>
            <a:chExt cx="3439540" cy="337066"/>
          </a:xfrm>
        </p:grpSpPr>
        <p:sp>
          <p:nvSpPr>
            <p:cNvPr id="7" name="Freeform 7"/>
            <p:cNvSpPr/>
            <p:nvPr/>
          </p:nvSpPr>
          <p:spPr>
            <a:xfrm>
              <a:off x="0" y="0"/>
              <a:ext cx="3439540" cy="337066"/>
            </a:xfrm>
            <a:custGeom>
              <a:avLst/>
              <a:gdLst/>
              <a:ahLst/>
              <a:cxnLst/>
              <a:rect l="l" t="t" r="r" b="b"/>
              <a:pathLst>
                <a:path w="3439540" h="337066">
                  <a:moveTo>
                    <a:pt x="0" y="0"/>
                  </a:moveTo>
                  <a:lnTo>
                    <a:pt x="3439540" y="0"/>
                  </a:lnTo>
                  <a:lnTo>
                    <a:pt x="3439540" y="337066"/>
                  </a:lnTo>
                  <a:lnTo>
                    <a:pt x="0" y="337066"/>
                  </a:lnTo>
                  <a:close/>
                </a:path>
              </a:pathLst>
            </a:custGeom>
            <a:solidFill>
              <a:srgbClr val="E5FFE5"/>
            </a:solidFill>
          </p:spPr>
        </p:sp>
      </p:grpSp>
      <p:grpSp>
        <p:nvGrpSpPr>
          <p:cNvPr id="8" name="Group 8"/>
          <p:cNvGrpSpPr/>
          <p:nvPr/>
        </p:nvGrpSpPr>
        <p:grpSpPr>
          <a:xfrm>
            <a:off x="10398958" y="1580025"/>
            <a:ext cx="7889042" cy="774434"/>
            <a:chOff x="0" y="0"/>
            <a:chExt cx="3439540" cy="337645"/>
          </a:xfrm>
        </p:grpSpPr>
        <p:sp>
          <p:nvSpPr>
            <p:cNvPr id="9" name="Freeform 9"/>
            <p:cNvSpPr/>
            <p:nvPr/>
          </p:nvSpPr>
          <p:spPr>
            <a:xfrm>
              <a:off x="0" y="0"/>
              <a:ext cx="3439540" cy="337645"/>
            </a:xfrm>
            <a:custGeom>
              <a:avLst/>
              <a:gdLst/>
              <a:ahLst/>
              <a:cxnLst/>
              <a:rect l="l" t="t" r="r" b="b"/>
              <a:pathLst>
                <a:path w="3439540" h="337645">
                  <a:moveTo>
                    <a:pt x="0" y="0"/>
                  </a:moveTo>
                  <a:lnTo>
                    <a:pt x="3439540" y="0"/>
                  </a:lnTo>
                  <a:lnTo>
                    <a:pt x="3439540" y="337645"/>
                  </a:lnTo>
                  <a:lnTo>
                    <a:pt x="0" y="337645"/>
                  </a:lnTo>
                  <a:close/>
                </a:path>
              </a:pathLst>
            </a:custGeom>
            <a:solidFill>
              <a:srgbClr val="E5FFE5"/>
            </a:solidFill>
          </p:spPr>
        </p:sp>
      </p:grpSp>
      <p:grpSp>
        <p:nvGrpSpPr>
          <p:cNvPr id="10" name="Group 10"/>
          <p:cNvGrpSpPr/>
          <p:nvPr/>
        </p:nvGrpSpPr>
        <p:grpSpPr>
          <a:xfrm>
            <a:off x="10441028" y="3645888"/>
            <a:ext cx="7889042" cy="883611"/>
            <a:chOff x="0" y="0"/>
            <a:chExt cx="3439540" cy="385245"/>
          </a:xfrm>
        </p:grpSpPr>
        <p:sp>
          <p:nvSpPr>
            <p:cNvPr id="11" name="Freeform 11"/>
            <p:cNvSpPr/>
            <p:nvPr/>
          </p:nvSpPr>
          <p:spPr>
            <a:xfrm>
              <a:off x="0" y="0"/>
              <a:ext cx="3439540" cy="385245"/>
            </a:xfrm>
            <a:custGeom>
              <a:avLst/>
              <a:gdLst/>
              <a:ahLst/>
              <a:cxnLst/>
              <a:rect l="l" t="t" r="r" b="b"/>
              <a:pathLst>
                <a:path w="3439540" h="385245">
                  <a:moveTo>
                    <a:pt x="0" y="0"/>
                  </a:moveTo>
                  <a:lnTo>
                    <a:pt x="3439540" y="0"/>
                  </a:lnTo>
                  <a:lnTo>
                    <a:pt x="3439540" y="385245"/>
                  </a:lnTo>
                  <a:lnTo>
                    <a:pt x="0" y="385245"/>
                  </a:lnTo>
                  <a:close/>
                </a:path>
              </a:pathLst>
            </a:custGeom>
            <a:solidFill>
              <a:srgbClr val="E5FFE5"/>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93539" y="957506"/>
            <a:ext cx="6487527" cy="6373996"/>
          </a:xfrm>
          <a:prstGeom prst="rect">
            <a:avLst/>
          </a:prstGeom>
        </p:spPr>
      </p:pic>
      <p:pic>
        <p:nvPicPr>
          <p:cNvPr id="13" name="Picture 13"/>
          <p:cNvPicPr>
            <a:picLocks noChangeAspect="1"/>
          </p:cNvPicPr>
          <p:nvPr/>
        </p:nvPicPr>
        <p:blipFill>
          <a:blip r:embed="rId4"/>
          <a:srcRect/>
          <a:stretch>
            <a:fillRect/>
          </a:stretch>
        </p:blipFill>
        <p:spPr>
          <a:xfrm>
            <a:off x="2923423" y="5280207"/>
            <a:ext cx="4803266" cy="4779250"/>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829043" y="297060"/>
            <a:ext cx="2715768" cy="2057400"/>
          </a:xfrm>
          <a:prstGeom prst="rect">
            <a:avLst/>
          </a:prstGeom>
        </p:spPr>
      </p:pic>
      <p:sp>
        <p:nvSpPr>
          <p:cNvPr id="15" name="TextBox 15"/>
          <p:cNvSpPr txBox="1"/>
          <p:nvPr/>
        </p:nvSpPr>
        <p:spPr>
          <a:xfrm>
            <a:off x="2105302" y="2973585"/>
            <a:ext cx="6439509" cy="1816100"/>
          </a:xfrm>
          <a:prstGeom prst="rect">
            <a:avLst/>
          </a:prstGeom>
        </p:spPr>
        <p:txBody>
          <a:bodyPr lIns="0" tIns="0" rIns="0" bIns="0" rtlCol="0" anchor="t">
            <a:spAutoFit/>
          </a:bodyPr>
          <a:lstStyle/>
          <a:p>
            <a:pPr algn="ctr">
              <a:lnSpc>
                <a:spcPts val="6999"/>
              </a:lnSpc>
            </a:pPr>
            <a:r>
              <a:rPr lang="en-US" sz="6999">
                <a:solidFill>
                  <a:srgbClr val="2E2E2E"/>
                </a:solidFill>
                <a:latin typeface="Gliker SemiBold"/>
              </a:rPr>
              <a:t>TABLE OF CONTENTS</a:t>
            </a:r>
          </a:p>
        </p:txBody>
      </p:sp>
      <p:sp>
        <p:nvSpPr>
          <p:cNvPr id="16" name="TextBox 16"/>
          <p:cNvSpPr txBox="1"/>
          <p:nvPr/>
        </p:nvSpPr>
        <p:spPr>
          <a:xfrm>
            <a:off x="11047442" y="700906"/>
            <a:ext cx="2530186" cy="494513"/>
          </a:xfrm>
          <a:prstGeom prst="rect">
            <a:avLst/>
          </a:prstGeom>
        </p:spPr>
        <p:txBody>
          <a:bodyPr lIns="0" tIns="0" rIns="0" bIns="0" rtlCol="0" anchor="t">
            <a:spAutoFit/>
          </a:bodyPr>
          <a:lstStyle/>
          <a:p>
            <a:pPr marL="0" lvl="0" indent="0">
              <a:lnSpc>
                <a:spcPts val="3980"/>
              </a:lnSpc>
            </a:pPr>
            <a:r>
              <a:rPr lang="en-US" sz="3061">
                <a:solidFill>
                  <a:srgbClr val="203965"/>
                </a:solidFill>
                <a:latin typeface="Montserrat Bold"/>
              </a:rPr>
              <a:t>  Objective</a:t>
            </a:r>
          </a:p>
        </p:txBody>
      </p:sp>
      <p:sp>
        <p:nvSpPr>
          <p:cNvPr id="17" name="TextBox 17"/>
          <p:cNvSpPr txBox="1"/>
          <p:nvPr/>
        </p:nvSpPr>
        <p:spPr>
          <a:xfrm>
            <a:off x="10135291" y="717284"/>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1</a:t>
            </a:r>
          </a:p>
        </p:txBody>
      </p:sp>
      <p:sp>
        <p:nvSpPr>
          <p:cNvPr id="18" name="TextBox 18"/>
          <p:cNvSpPr txBox="1"/>
          <p:nvPr/>
        </p:nvSpPr>
        <p:spPr>
          <a:xfrm>
            <a:off x="11237084" y="1675037"/>
            <a:ext cx="6498423" cy="511944"/>
          </a:xfrm>
          <a:prstGeom prst="rect">
            <a:avLst/>
          </a:prstGeom>
        </p:spPr>
        <p:txBody>
          <a:bodyPr lIns="0" tIns="0" rIns="0" bIns="0" rtlCol="0" anchor="t">
            <a:spAutoFit/>
          </a:bodyPr>
          <a:lstStyle/>
          <a:p>
            <a:pPr marL="0" lvl="0" indent="0">
              <a:lnSpc>
                <a:spcPts val="4146"/>
              </a:lnSpc>
            </a:pPr>
            <a:r>
              <a:rPr lang="en-US" sz="3189">
                <a:solidFill>
                  <a:srgbClr val="1E3F48"/>
                </a:solidFill>
                <a:latin typeface="Montserrat Bold"/>
              </a:rPr>
              <a:t>Technologies Implemented</a:t>
            </a:r>
          </a:p>
        </p:txBody>
      </p:sp>
      <p:grpSp>
        <p:nvGrpSpPr>
          <p:cNvPr id="19" name="Group 19"/>
          <p:cNvGrpSpPr/>
          <p:nvPr/>
        </p:nvGrpSpPr>
        <p:grpSpPr>
          <a:xfrm>
            <a:off x="10392152" y="4725117"/>
            <a:ext cx="7937918" cy="860157"/>
            <a:chOff x="0" y="0"/>
            <a:chExt cx="3439540" cy="372710"/>
          </a:xfrm>
        </p:grpSpPr>
        <p:sp>
          <p:nvSpPr>
            <p:cNvPr id="20" name="Freeform 20"/>
            <p:cNvSpPr/>
            <p:nvPr/>
          </p:nvSpPr>
          <p:spPr>
            <a:xfrm>
              <a:off x="0" y="0"/>
              <a:ext cx="3439540" cy="372710"/>
            </a:xfrm>
            <a:custGeom>
              <a:avLst/>
              <a:gdLst/>
              <a:ahLst/>
              <a:cxnLst/>
              <a:rect l="l" t="t" r="r" b="b"/>
              <a:pathLst>
                <a:path w="3439540" h="372710">
                  <a:moveTo>
                    <a:pt x="0" y="0"/>
                  </a:moveTo>
                  <a:lnTo>
                    <a:pt x="3439540" y="0"/>
                  </a:lnTo>
                  <a:lnTo>
                    <a:pt x="3439540" y="372710"/>
                  </a:lnTo>
                  <a:lnTo>
                    <a:pt x="0" y="372710"/>
                  </a:lnTo>
                  <a:close/>
                </a:path>
              </a:pathLst>
            </a:custGeom>
            <a:solidFill>
              <a:srgbClr val="E5FFE5"/>
            </a:solidFill>
          </p:spPr>
        </p:sp>
      </p:grpSp>
      <p:grpSp>
        <p:nvGrpSpPr>
          <p:cNvPr id="21" name="Group 21"/>
          <p:cNvGrpSpPr/>
          <p:nvPr/>
        </p:nvGrpSpPr>
        <p:grpSpPr>
          <a:xfrm>
            <a:off x="10398958" y="5747199"/>
            <a:ext cx="7889042" cy="826461"/>
            <a:chOff x="0" y="0"/>
            <a:chExt cx="3439540" cy="360329"/>
          </a:xfrm>
        </p:grpSpPr>
        <p:sp>
          <p:nvSpPr>
            <p:cNvPr id="22" name="Freeform 22"/>
            <p:cNvSpPr/>
            <p:nvPr/>
          </p:nvSpPr>
          <p:spPr>
            <a:xfrm>
              <a:off x="0" y="0"/>
              <a:ext cx="3439540" cy="360329"/>
            </a:xfrm>
            <a:custGeom>
              <a:avLst/>
              <a:gdLst/>
              <a:ahLst/>
              <a:cxnLst/>
              <a:rect l="l" t="t" r="r" b="b"/>
              <a:pathLst>
                <a:path w="3439540" h="360329">
                  <a:moveTo>
                    <a:pt x="0" y="0"/>
                  </a:moveTo>
                  <a:lnTo>
                    <a:pt x="3439540" y="0"/>
                  </a:lnTo>
                  <a:lnTo>
                    <a:pt x="3439540" y="360329"/>
                  </a:lnTo>
                  <a:lnTo>
                    <a:pt x="0" y="360329"/>
                  </a:lnTo>
                  <a:close/>
                </a:path>
              </a:pathLst>
            </a:custGeom>
            <a:solidFill>
              <a:srgbClr val="E5FFE5"/>
            </a:solidFill>
          </p:spPr>
        </p:sp>
      </p:grpSp>
      <p:grpSp>
        <p:nvGrpSpPr>
          <p:cNvPr id="23" name="Group 23"/>
          <p:cNvGrpSpPr/>
          <p:nvPr/>
        </p:nvGrpSpPr>
        <p:grpSpPr>
          <a:xfrm>
            <a:off x="10398958" y="6764873"/>
            <a:ext cx="7889042" cy="826461"/>
            <a:chOff x="0" y="0"/>
            <a:chExt cx="3439540" cy="360329"/>
          </a:xfrm>
        </p:grpSpPr>
        <p:sp>
          <p:nvSpPr>
            <p:cNvPr id="24" name="Freeform 24"/>
            <p:cNvSpPr/>
            <p:nvPr/>
          </p:nvSpPr>
          <p:spPr>
            <a:xfrm>
              <a:off x="0" y="0"/>
              <a:ext cx="3439540" cy="360329"/>
            </a:xfrm>
            <a:custGeom>
              <a:avLst/>
              <a:gdLst/>
              <a:ahLst/>
              <a:cxnLst/>
              <a:rect l="l" t="t" r="r" b="b"/>
              <a:pathLst>
                <a:path w="3439540" h="360329">
                  <a:moveTo>
                    <a:pt x="0" y="0"/>
                  </a:moveTo>
                  <a:lnTo>
                    <a:pt x="3439540" y="0"/>
                  </a:lnTo>
                  <a:lnTo>
                    <a:pt x="3439540" y="360329"/>
                  </a:lnTo>
                  <a:lnTo>
                    <a:pt x="0" y="360329"/>
                  </a:lnTo>
                  <a:close/>
                </a:path>
              </a:pathLst>
            </a:custGeom>
            <a:solidFill>
              <a:srgbClr val="E5FFE5"/>
            </a:solidFill>
          </p:spPr>
        </p:sp>
      </p:grpSp>
      <p:grpSp>
        <p:nvGrpSpPr>
          <p:cNvPr id="25" name="Group 25"/>
          <p:cNvGrpSpPr/>
          <p:nvPr/>
        </p:nvGrpSpPr>
        <p:grpSpPr>
          <a:xfrm>
            <a:off x="10398958" y="7782548"/>
            <a:ext cx="7889042" cy="826461"/>
            <a:chOff x="0" y="0"/>
            <a:chExt cx="3439540" cy="360329"/>
          </a:xfrm>
        </p:grpSpPr>
        <p:sp>
          <p:nvSpPr>
            <p:cNvPr id="26" name="Freeform 26"/>
            <p:cNvSpPr/>
            <p:nvPr/>
          </p:nvSpPr>
          <p:spPr>
            <a:xfrm>
              <a:off x="0" y="0"/>
              <a:ext cx="3439540" cy="360329"/>
            </a:xfrm>
            <a:custGeom>
              <a:avLst/>
              <a:gdLst/>
              <a:ahLst/>
              <a:cxnLst/>
              <a:rect l="l" t="t" r="r" b="b"/>
              <a:pathLst>
                <a:path w="3439540" h="360329">
                  <a:moveTo>
                    <a:pt x="0" y="0"/>
                  </a:moveTo>
                  <a:lnTo>
                    <a:pt x="3439540" y="0"/>
                  </a:lnTo>
                  <a:lnTo>
                    <a:pt x="3439540" y="360329"/>
                  </a:lnTo>
                  <a:lnTo>
                    <a:pt x="0" y="360329"/>
                  </a:lnTo>
                  <a:close/>
                </a:path>
              </a:pathLst>
            </a:custGeom>
            <a:solidFill>
              <a:srgbClr val="E5FFE5"/>
            </a:solidFill>
          </p:spPr>
        </p:sp>
      </p:grpSp>
      <p:grpSp>
        <p:nvGrpSpPr>
          <p:cNvPr id="27" name="Group 27"/>
          <p:cNvGrpSpPr/>
          <p:nvPr/>
        </p:nvGrpSpPr>
        <p:grpSpPr>
          <a:xfrm>
            <a:off x="10398958" y="8800222"/>
            <a:ext cx="7889042" cy="826461"/>
            <a:chOff x="0" y="0"/>
            <a:chExt cx="3439540" cy="360329"/>
          </a:xfrm>
        </p:grpSpPr>
        <p:sp>
          <p:nvSpPr>
            <p:cNvPr id="28" name="Freeform 28"/>
            <p:cNvSpPr/>
            <p:nvPr/>
          </p:nvSpPr>
          <p:spPr>
            <a:xfrm>
              <a:off x="0" y="0"/>
              <a:ext cx="3439540" cy="360329"/>
            </a:xfrm>
            <a:custGeom>
              <a:avLst/>
              <a:gdLst/>
              <a:ahLst/>
              <a:cxnLst/>
              <a:rect l="l" t="t" r="r" b="b"/>
              <a:pathLst>
                <a:path w="3439540" h="360329">
                  <a:moveTo>
                    <a:pt x="0" y="0"/>
                  </a:moveTo>
                  <a:lnTo>
                    <a:pt x="3439540" y="0"/>
                  </a:lnTo>
                  <a:lnTo>
                    <a:pt x="3439540" y="360329"/>
                  </a:lnTo>
                  <a:lnTo>
                    <a:pt x="0" y="360329"/>
                  </a:lnTo>
                  <a:close/>
                </a:path>
              </a:pathLst>
            </a:custGeom>
            <a:solidFill>
              <a:srgbClr val="E5FFE5"/>
            </a:solidFill>
          </p:spPr>
        </p:sp>
      </p:grpSp>
      <p:grpSp>
        <p:nvGrpSpPr>
          <p:cNvPr id="29" name="Group 29"/>
          <p:cNvGrpSpPr/>
          <p:nvPr/>
        </p:nvGrpSpPr>
        <p:grpSpPr>
          <a:xfrm>
            <a:off x="10135291" y="1546491"/>
            <a:ext cx="912150" cy="912150"/>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31" name="Group 31"/>
          <p:cNvGrpSpPr/>
          <p:nvPr/>
        </p:nvGrpSpPr>
        <p:grpSpPr>
          <a:xfrm>
            <a:off x="10135291" y="2615606"/>
            <a:ext cx="912150" cy="912150"/>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33" name="Group 33"/>
          <p:cNvGrpSpPr/>
          <p:nvPr/>
        </p:nvGrpSpPr>
        <p:grpSpPr>
          <a:xfrm>
            <a:off x="10135291" y="3645888"/>
            <a:ext cx="912150" cy="912150"/>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35" name="Group 35"/>
          <p:cNvGrpSpPr/>
          <p:nvPr/>
        </p:nvGrpSpPr>
        <p:grpSpPr>
          <a:xfrm>
            <a:off x="10027853" y="4644548"/>
            <a:ext cx="962651" cy="940725"/>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37" name="Group 37"/>
          <p:cNvGrpSpPr/>
          <p:nvPr/>
        </p:nvGrpSpPr>
        <p:grpSpPr>
          <a:xfrm>
            <a:off x="10135291" y="5642424"/>
            <a:ext cx="912150" cy="912150"/>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39" name="Group 39"/>
          <p:cNvGrpSpPr/>
          <p:nvPr/>
        </p:nvGrpSpPr>
        <p:grpSpPr>
          <a:xfrm>
            <a:off x="10135291" y="6773685"/>
            <a:ext cx="912150" cy="912150"/>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41" name="Group 41"/>
          <p:cNvGrpSpPr/>
          <p:nvPr/>
        </p:nvGrpSpPr>
        <p:grpSpPr>
          <a:xfrm>
            <a:off x="10135291" y="7739703"/>
            <a:ext cx="912150" cy="912150"/>
            <a:chOff x="0" y="0"/>
            <a:chExt cx="6350000" cy="6350000"/>
          </a:xfrm>
        </p:grpSpPr>
        <p:sp>
          <p:nvSpPr>
            <p:cNvPr id="42" name="Freeform 4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grpSp>
        <p:nvGrpSpPr>
          <p:cNvPr id="43" name="Group 43"/>
          <p:cNvGrpSpPr/>
          <p:nvPr/>
        </p:nvGrpSpPr>
        <p:grpSpPr>
          <a:xfrm>
            <a:off x="10135291" y="8766154"/>
            <a:ext cx="912150" cy="912150"/>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45" name="TextBox 45"/>
          <p:cNvSpPr txBox="1"/>
          <p:nvPr/>
        </p:nvSpPr>
        <p:spPr>
          <a:xfrm>
            <a:off x="10135291" y="2840235"/>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3</a:t>
            </a:r>
          </a:p>
        </p:txBody>
      </p:sp>
      <p:sp>
        <p:nvSpPr>
          <p:cNvPr id="46" name="TextBox 46"/>
          <p:cNvSpPr txBox="1"/>
          <p:nvPr/>
        </p:nvSpPr>
        <p:spPr>
          <a:xfrm>
            <a:off x="10135291" y="1812445"/>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2</a:t>
            </a:r>
          </a:p>
        </p:txBody>
      </p:sp>
      <p:sp>
        <p:nvSpPr>
          <p:cNvPr id="47" name="TextBox 47"/>
          <p:cNvSpPr txBox="1"/>
          <p:nvPr/>
        </p:nvSpPr>
        <p:spPr>
          <a:xfrm>
            <a:off x="10135291" y="4956232"/>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5</a:t>
            </a:r>
          </a:p>
        </p:txBody>
      </p:sp>
      <p:sp>
        <p:nvSpPr>
          <p:cNvPr id="48" name="TextBox 48"/>
          <p:cNvSpPr txBox="1"/>
          <p:nvPr/>
        </p:nvSpPr>
        <p:spPr>
          <a:xfrm>
            <a:off x="10135291" y="5911231"/>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6</a:t>
            </a:r>
          </a:p>
        </p:txBody>
      </p:sp>
      <p:sp>
        <p:nvSpPr>
          <p:cNvPr id="49" name="TextBox 49"/>
          <p:cNvSpPr txBox="1"/>
          <p:nvPr/>
        </p:nvSpPr>
        <p:spPr>
          <a:xfrm>
            <a:off x="10135291" y="7030860"/>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7</a:t>
            </a:r>
          </a:p>
        </p:txBody>
      </p:sp>
      <p:sp>
        <p:nvSpPr>
          <p:cNvPr id="50" name="TextBox 50"/>
          <p:cNvSpPr txBox="1"/>
          <p:nvPr/>
        </p:nvSpPr>
        <p:spPr>
          <a:xfrm>
            <a:off x="10135291" y="8038261"/>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8</a:t>
            </a:r>
          </a:p>
        </p:txBody>
      </p:sp>
      <p:sp>
        <p:nvSpPr>
          <p:cNvPr id="51" name="TextBox 51"/>
          <p:cNvSpPr txBox="1"/>
          <p:nvPr/>
        </p:nvSpPr>
        <p:spPr>
          <a:xfrm>
            <a:off x="10135291" y="9080479"/>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9</a:t>
            </a:r>
          </a:p>
        </p:txBody>
      </p:sp>
      <p:sp>
        <p:nvSpPr>
          <p:cNvPr id="52" name="TextBox 52"/>
          <p:cNvSpPr txBox="1"/>
          <p:nvPr/>
        </p:nvSpPr>
        <p:spPr>
          <a:xfrm>
            <a:off x="10135291" y="3848713"/>
            <a:ext cx="912150" cy="374536"/>
          </a:xfrm>
          <a:prstGeom prst="rect">
            <a:avLst/>
          </a:prstGeom>
        </p:spPr>
        <p:txBody>
          <a:bodyPr lIns="0" tIns="0" rIns="0" bIns="0" rtlCol="0" anchor="t">
            <a:spAutoFit/>
          </a:bodyPr>
          <a:lstStyle/>
          <a:p>
            <a:pPr algn="ctr">
              <a:lnSpc>
                <a:spcPts val="2980"/>
              </a:lnSpc>
            </a:pPr>
            <a:r>
              <a:rPr lang="en-US" sz="2483">
                <a:solidFill>
                  <a:srgbClr val="3F5896"/>
                </a:solidFill>
                <a:latin typeface="Gliker SemiBold"/>
              </a:rPr>
              <a:t>4</a:t>
            </a:r>
          </a:p>
        </p:txBody>
      </p:sp>
      <p:sp>
        <p:nvSpPr>
          <p:cNvPr id="53" name="TextBox 53"/>
          <p:cNvSpPr txBox="1"/>
          <p:nvPr/>
        </p:nvSpPr>
        <p:spPr>
          <a:xfrm>
            <a:off x="11200118" y="2694797"/>
            <a:ext cx="6539749" cy="493890"/>
          </a:xfrm>
          <a:prstGeom prst="rect">
            <a:avLst/>
          </a:prstGeom>
        </p:spPr>
        <p:txBody>
          <a:bodyPr lIns="0" tIns="0" rIns="0" bIns="0" rtlCol="0" anchor="t">
            <a:spAutoFit/>
          </a:bodyPr>
          <a:lstStyle/>
          <a:p>
            <a:pPr marL="0" lvl="0" indent="0">
              <a:lnSpc>
                <a:spcPts val="4044"/>
              </a:lnSpc>
            </a:pPr>
            <a:r>
              <a:rPr lang="en-US" sz="3111">
                <a:solidFill>
                  <a:srgbClr val="1E3F48"/>
                </a:solidFill>
                <a:latin typeface="Montserrat Bold"/>
              </a:rPr>
              <a:t>Technical Aspect Of Project</a:t>
            </a:r>
          </a:p>
        </p:txBody>
      </p:sp>
      <p:sp>
        <p:nvSpPr>
          <p:cNvPr id="54" name="TextBox 54"/>
          <p:cNvSpPr txBox="1"/>
          <p:nvPr/>
        </p:nvSpPr>
        <p:spPr>
          <a:xfrm>
            <a:off x="11214301" y="4696298"/>
            <a:ext cx="6811802" cy="889220"/>
          </a:xfrm>
          <a:prstGeom prst="rect">
            <a:avLst/>
          </a:prstGeom>
        </p:spPr>
        <p:txBody>
          <a:bodyPr lIns="0" tIns="0" rIns="0" bIns="0" rtlCol="0" anchor="t">
            <a:spAutoFit/>
          </a:bodyPr>
          <a:lstStyle/>
          <a:p>
            <a:pPr marL="0" lvl="0" indent="0">
              <a:lnSpc>
                <a:spcPts val="3552"/>
              </a:lnSpc>
            </a:pPr>
            <a:r>
              <a:rPr lang="en-US" sz="2732">
                <a:solidFill>
                  <a:srgbClr val="203965"/>
                </a:solidFill>
                <a:latin typeface="Montserrat Bold"/>
              </a:rPr>
              <a:t>Features and Best Industry Practices Followed</a:t>
            </a:r>
          </a:p>
        </p:txBody>
      </p:sp>
      <p:sp>
        <p:nvSpPr>
          <p:cNvPr id="55" name="TextBox 55"/>
          <p:cNvSpPr txBox="1"/>
          <p:nvPr/>
        </p:nvSpPr>
        <p:spPr>
          <a:xfrm>
            <a:off x="11238319" y="3820138"/>
            <a:ext cx="7738320" cy="485635"/>
          </a:xfrm>
          <a:prstGeom prst="rect">
            <a:avLst/>
          </a:prstGeom>
        </p:spPr>
        <p:txBody>
          <a:bodyPr lIns="0" tIns="0" rIns="0" bIns="0" rtlCol="0" anchor="t">
            <a:spAutoFit/>
          </a:bodyPr>
          <a:lstStyle/>
          <a:p>
            <a:pPr marL="0" lvl="0" indent="0">
              <a:lnSpc>
                <a:spcPts val="3914"/>
              </a:lnSpc>
            </a:pPr>
            <a:r>
              <a:rPr lang="en-US" sz="3011">
                <a:solidFill>
                  <a:srgbClr val="203965"/>
                </a:solidFill>
                <a:latin typeface="Montserrat Bold"/>
              </a:rPr>
              <a:t>Project and DB Architecture</a:t>
            </a:r>
          </a:p>
        </p:txBody>
      </p:sp>
      <p:sp>
        <p:nvSpPr>
          <p:cNvPr id="56" name="TextBox 56"/>
          <p:cNvSpPr txBox="1"/>
          <p:nvPr/>
        </p:nvSpPr>
        <p:spPr>
          <a:xfrm>
            <a:off x="11238319" y="5909961"/>
            <a:ext cx="6937336" cy="440396"/>
          </a:xfrm>
          <a:prstGeom prst="rect">
            <a:avLst/>
          </a:prstGeom>
        </p:spPr>
        <p:txBody>
          <a:bodyPr lIns="0" tIns="0" rIns="0" bIns="0" rtlCol="0" anchor="t">
            <a:spAutoFit/>
          </a:bodyPr>
          <a:lstStyle/>
          <a:p>
            <a:pPr marL="0" lvl="0" indent="0">
              <a:lnSpc>
                <a:spcPts val="3670"/>
              </a:lnSpc>
            </a:pPr>
            <a:r>
              <a:rPr lang="en-US" sz="2823">
                <a:solidFill>
                  <a:srgbClr val="203965"/>
                </a:solidFill>
                <a:latin typeface="Montserrat Bold"/>
              </a:rPr>
              <a:t>Future Scope</a:t>
            </a:r>
          </a:p>
        </p:txBody>
      </p:sp>
      <p:sp>
        <p:nvSpPr>
          <p:cNvPr id="57" name="TextBox 57"/>
          <p:cNvSpPr txBox="1"/>
          <p:nvPr/>
        </p:nvSpPr>
        <p:spPr>
          <a:xfrm>
            <a:off x="11214301" y="7885185"/>
            <a:ext cx="6543990" cy="898504"/>
          </a:xfrm>
          <a:prstGeom prst="rect">
            <a:avLst/>
          </a:prstGeom>
        </p:spPr>
        <p:txBody>
          <a:bodyPr lIns="0" tIns="0" rIns="0" bIns="0" rtlCol="0" anchor="t">
            <a:spAutoFit/>
          </a:bodyPr>
          <a:lstStyle/>
          <a:p>
            <a:pPr>
              <a:lnSpc>
                <a:spcPts val="3837"/>
              </a:lnSpc>
            </a:pPr>
            <a:r>
              <a:rPr lang="en-US" sz="2951">
                <a:solidFill>
                  <a:srgbClr val="203965"/>
                </a:solidFill>
                <a:latin typeface="Montserrat Bold"/>
              </a:rPr>
              <a:t>Team Contributions</a:t>
            </a:r>
          </a:p>
          <a:p>
            <a:pPr marL="0" lvl="0" indent="0">
              <a:lnSpc>
                <a:spcPts val="3317"/>
              </a:lnSpc>
            </a:pPr>
            <a:endParaRPr lang="en-US" sz="2951">
              <a:solidFill>
                <a:srgbClr val="203965"/>
              </a:solidFill>
              <a:latin typeface="Montserrat Bold"/>
            </a:endParaRPr>
          </a:p>
        </p:txBody>
      </p:sp>
      <p:sp>
        <p:nvSpPr>
          <p:cNvPr id="58" name="TextBox 58"/>
          <p:cNvSpPr txBox="1"/>
          <p:nvPr/>
        </p:nvSpPr>
        <p:spPr>
          <a:xfrm>
            <a:off x="11151534" y="8917039"/>
            <a:ext cx="6669523" cy="485653"/>
          </a:xfrm>
          <a:prstGeom prst="rect">
            <a:avLst/>
          </a:prstGeom>
        </p:spPr>
        <p:txBody>
          <a:bodyPr lIns="0" tIns="0" rIns="0" bIns="0" rtlCol="0" anchor="t">
            <a:spAutoFit/>
          </a:bodyPr>
          <a:lstStyle/>
          <a:p>
            <a:pPr marL="0" lvl="0" indent="0">
              <a:lnSpc>
                <a:spcPts val="3912"/>
              </a:lnSpc>
            </a:pPr>
            <a:r>
              <a:rPr lang="en-US" sz="3009">
                <a:solidFill>
                  <a:srgbClr val="203965"/>
                </a:solidFill>
                <a:latin typeface="Montserrat Bold"/>
              </a:rPr>
              <a:t>Disclaimer and Thank You</a:t>
            </a:r>
          </a:p>
        </p:txBody>
      </p:sp>
      <p:sp>
        <p:nvSpPr>
          <p:cNvPr id="59" name="TextBox 59"/>
          <p:cNvSpPr txBox="1"/>
          <p:nvPr/>
        </p:nvSpPr>
        <p:spPr>
          <a:xfrm>
            <a:off x="11200118" y="6998793"/>
            <a:ext cx="7432966" cy="485279"/>
          </a:xfrm>
          <a:prstGeom prst="rect">
            <a:avLst/>
          </a:prstGeom>
        </p:spPr>
        <p:txBody>
          <a:bodyPr lIns="0" tIns="0" rIns="0" bIns="0" rtlCol="0" anchor="t">
            <a:spAutoFit/>
          </a:bodyPr>
          <a:lstStyle/>
          <a:p>
            <a:pPr marL="0" lvl="0" indent="0">
              <a:lnSpc>
                <a:spcPts val="3950"/>
              </a:lnSpc>
            </a:pPr>
            <a:r>
              <a:rPr lang="en-US" sz="3039">
                <a:solidFill>
                  <a:srgbClr val="203965"/>
                </a:solidFill>
                <a:latin typeface="Montserrat Bold"/>
              </a:rPr>
              <a:t>Development Issues and Solutions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211344" y="-912555"/>
            <a:ext cx="2391191" cy="2244730"/>
          </a:xfrm>
          <a:prstGeom prst="rect">
            <a:avLst/>
          </a:prstGeom>
        </p:spPr>
      </p:pic>
      <p:pic>
        <p:nvPicPr>
          <p:cNvPr id="3" name="Picture 3"/>
          <p:cNvPicPr>
            <a:picLocks noChangeAspect="1"/>
          </p:cNvPicPr>
          <p:nvPr/>
        </p:nvPicPr>
        <p:blipFill>
          <a:blip r:embed="rId3"/>
          <a:srcRect/>
          <a:stretch>
            <a:fillRect/>
          </a:stretch>
        </p:blipFill>
        <p:spPr>
          <a:xfrm rot="-1481442">
            <a:off x="17373221" y="6246463"/>
            <a:ext cx="786645" cy="785662"/>
          </a:xfrm>
          <a:prstGeom prst="rect">
            <a:avLst/>
          </a:prstGeom>
        </p:spPr>
      </p:pic>
      <p:sp>
        <p:nvSpPr>
          <p:cNvPr id="4" name="AutoShape 4"/>
          <p:cNvSpPr/>
          <p:nvPr/>
        </p:nvSpPr>
        <p:spPr>
          <a:xfrm>
            <a:off x="0" y="8680086"/>
            <a:ext cx="18288000" cy="1606914"/>
          </a:xfrm>
          <a:prstGeom prst="rect">
            <a:avLst/>
          </a:prstGeom>
          <a:solidFill>
            <a:srgbClr val="B8CE34"/>
          </a:solidFill>
        </p:spPr>
      </p:sp>
      <p:sp>
        <p:nvSpPr>
          <p:cNvPr id="5" name="TextBox 5"/>
          <p:cNvSpPr txBox="1"/>
          <p:nvPr/>
        </p:nvSpPr>
        <p:spPr>
          <a:xfrm>
            <a:off x="398442" y="2051812"/>
            <a:ext cx="17368102" cy="7506809"/>
          </a:xfrm>
          <a:prstGeom prst="rect">
            <a:avLst/>
          </a:prstGeom>
        </p:spPr>
        <p:txBody>
          <a:bodyPr lIns="0" tIns="0" rIns="0" bIns="0" rtlCol="0" anchor="t">
            <a:spAutoFit/>
          </a:bodyPr>
          <a:lstStyle/>
          <a:p>
            <a:pPr>
              <a:lnSpc>
                <a:spcPts val="4575"/>
              </a:lnSpc>
            </a:pPr>
            <a:r>
              <a:rPr lang="en-US" sz="3268">
                <a:solidFill>
                  <a:srgbClr val="294885"/>
                </a:solidFill>
                <a:latin typeface="Canva Sans"/>
              </a:rPr>
              <a:t>• By implementing several functionalities, the project team intends to exercise learning from Digital Internship Program. </a:t>
            </a:r>
          </a:p>
          <a:p>
            <a:pPr>
              <a:lnSpc>
                <a:spcPts val="4575"/>
              </a:lnSpc>
            </a:pPr>
            <a:r>
              <a:rPr lang="en-US" sz="3268">
                <a:solidFill>
                  <a:srgbClr val="294885"/>
                </a:solidFill>
                <a:latin typeface="Canva Sans"/>
              </a:rPr>
              <a:t>We underwent a training for 6 weeks on Core Java, Enterprise Java Web Application Development using MVC Architecture [Struts2,Servlets,JSP, JSTL], Bootstrap CSS, JavaScript, REST API Development with SpringBoot [Controller, Model, Services],</a:t>
            </a:r>
          </a:p>
          <a:p>
            <a:pPr>
              <a:lnSpc>
                <a:spcPts val="4575"/>
              </a:lnSpc>
            </a:pPr>
            <a:r>
              <a:rPr lang="en-US" sz="3268">
                <a:solidFill>
                  <a:srgbClr val="294885"/>
                </a:solidFill>
                <a:latin typeface="Canva Sans"/>
              </a:rPr>
              <a:t>AJAX and Database Concepts like Normalization, Aggregate Functions, Joins,Triggers</a:t>
            </a:r>
          </a:p>
          <a:p>
            <a:pPr>
              <a:lnSpc>
                <a:spcPts val="4575"/>
              </a:lnSpc>
            </a:pPr>
            <a:r>
              <a:rPr lang="en-US" sz="3268">
                <a:solidFill>
                  <a:srgbClr val="294885"/>
                </a:solidFill>
                <a:latin typeface="Canva Sans"/>
              </a:rPr>
              <a:t> and Queries.</a:t>
            </a:r>
          </a:p>
          <a:p>
            <a:pPr>
              <a:lnSpc>
                <a:spcPts val="4575"/>
              </a:lnSpc>
            </a:pPr>
            <a:endParaRPr lang="en-US" sz="3268">
              <a:solidFill>
                <a:srgbClr val="294885"/>
              </a:solidFill>
              <a:latin typeface="Canva Sans"/>
            </a:endParaRPr>
          </a:p>
          <a:p>
            <a:pPr>
              <a:lnSpc>
                <a:spcPts val="4575"/>
              </a:lnSpc>
            </a:pPr>
            <a:r>
              <a:rPr lang="en-US" sz="3268">
                <a:solidFill>
                  <a:srgbClr val="294885"/>
                </a:solidFill>
                <a:latin typeface="Canva Sans"/>
              </a:rPr>
              <a:t>• At the end of the project, the team learned several aspects of project delivery like using central repository, version control, agile methodology for delivery and how to work in a collaborative enviroment.</a:t>
            </a:r>
          </a:p>
          <a:p>
            <a:pPr>
              <a:lnSpc>
                <a:spcPts val="4575"/>
              </a:lnSpc>
            </a:pPr>
            <a:endParaRPr lang="en-US" sz="3268">
              <a:solidFill>
                <a:srgbClr val="294885"/>
              </a:solidFill>
              <a:latin typeface="Canva Sans"/>
            </a:endParaRPr>
          </a:p>
          <a:p>
            <a:pPr>
              <a:lnSpc>
                <a:spcPts val="4575"/>
              </a:lnSpc>
            </a:pPr>
            <a:endParaRPr lang="en-US" sz="3268">
              <a:solidFill>
                <a:srgbClr val="294885"/>
              </a:solidFill>
              <a:latin typeface="Canva Sans"/>
            </a:endParaRPr>
          </a:p>
        </p:txBody>
      </p:sp>
      <p:sp>
        <p:nvSpPr>
          <p:cNvPr id="6" name="AutoShape 6"/>
          <p:cNvSpPr/>
          <p:nvPr/>
        </p:nvSpPr>
        <p:spPr>
          <a:xfrm>
            <a:off x="-8428227" y="225243"/>
            <a:ext cx="17653337" cy="1606914"/>
          </a:xfrm>
          <a:prstGeom prst="rect">
            <a:avLst/>
          </a:prstGeom>
          <a:solidFill>
            <a:srgbClr val="B8CE34">
              <a:alpha val="88627"/>
            </a:srgbClr>
          </a:solidFill>
        </p:spPr>
      </p:sp>
      <p:pic>
        <p:nvPicPr>
          <p:cNvPr id="7" name="Picture 7"/>
          <p:cNvPicPr>
            <a:picLocks noChangeAspect="1"/>
          </p:cNvPicPr>
          <p:nvPr/>
        </p:nvPicPr>
        <p:blipFill>
          <a:blip r:embed="rId4"/>
          <a:srcRect/>
          <a:stretch>
            <a:fillRect/>
          </a:stretch>
        </p:blipFill>
        <p:spPr>
          <a:xfrm>
            <a:off x="0" y="8749910"/>
            <a:ext cx="5263522" cy="1467265"/>
          </a:xfrm>
          <a:prstGeom prst="rect">
            <a:avLst/>
          </a:prstGeom>
        </p:spPr>
      </p:pic>
      <p:sp>
        <p:nvSpPr>
          <p:cNvPr id="8" name="TextBox 8"/>
          <p:cNvSpPr txBox="1"/>
          <p:nvPr/>
        </p:nvSpPr>
        <p:spPr>
          <a:xfrm>
            <a:off x="398442" y="196217"/>
            <a:ext cx="5222439" cy="1493516"/>
          </a:xfrm>
          <a:prstGeom prst="rect">
            <a:avLst/>
          </a:prstGeom>
        </p:spPr>
        <p:txBody>
          <a:bodyPr lIns="0" tIns="0" rIns="0" bIns="0" rtlCol="0" anchor="t">
            <a:spAutoFit/>
          </a:bodyPr>
          <a:lstStyle/>
          <a:p>
            <a:pPr algn="ctr">
              <a:lnSpc>
                <a:spcPts val="12180"/>
              </a:lnSpc>
            </a:pPr>
            <a:r>
              <a:rPr lang="en-US" sz="8700" u="sng">
                <a:solidFill>
                  <a:srgbClr val="294885"/>
                </a:solidFill>
                <a:latin typeface="Canva Sans Bold"/>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AC026"/>
        </a:solidFill>
        <a:effectLst/>
      </p:bgPr>
    </p:bg>
    <p:spTree>
      <p:nvGrpSpPr>
        <p:cNvPr id="1" name=""/>
        <p:cNvGrpSpPr/>
        <p:nvPr/>
      </p:nvGrpSpPr>
      <p:grpSpPr>
        <a:xfrm>
          <a:off x="0" y="0"/>
          <a:ext cx="0" cy="0"/>
          <a:chOff x="0" y="0"/>
          <a:chExt cx="0" cy="0"/>
        </a:xfrm>
      </p:grpSpPr>
      <p:sp>
        <p:nvSpPr>
          <p:cNvPr id="2" name="AutoShape 2"/>
          <p:cNvSpPr/>
          <p:nvPr/>
        </p:nvSpPr>
        <p:spPr>
          <a:xfrm>
            <a:off x="7970355" y="1501109"/>
            <a:ext cx="3658915" cy="1376654"/>
          </a:xfrm>
          <a:prstGeom prst="rect">
            <a:avLst/>
          </a:prstGeom>
          <a:solidFill>
            <a:srgbClr val="FFFFFF"/>
          </a:solidFill>
        </p:spPr>
      </p:sp>
      <p:sp>
        <p:nvSpPr>
          <p:cNvPr id="3" name="AutoShape 3"/>
          <p:cNvSpPr/>
          <p:nvPr/>
        </p:nvSpPr>
        <p:spPr>
          <a:xfrm>
            <a:off x="12000745" y="1501109"/>
            <a:ext cx="3611509" cy="1438619"/>
          </a:xfrm>
          <a:prstGeom prst="rect">
            <a:avLst/>
          </a:prstGeom>
          <a:solidFill>
            <a:srgbClr val="FFFFFF"/>
          </a:solidFill>
        </p:spPr>
      </p:sp>
      <p:sp>
        <p:nvSpPr>
          <p:cNvPr id="4" name="TextBox 4"/>
          <p:cNvSpPr txBox="1"/>
          <p:nvPr/>
        </p:nvSpPr>
        <p:spPr>
          <a:xfrm>
            <a:off x="1162300" y="3948347"/>
            <a:ext cx="3159950" cy="396257"/>
          </a:xfrm>
          <a:prstGeom prst="rect">
            <a:avLst/>
          </a:prstGeom>
        </p:spPr>
        <p:txBody>
          <a:bodyPr lIns="0" tIns="0" rIns="0" bIns="0" rtlCol="0" anchor="t">
            <a:spAutoFit/>
          </a:bodyPr>
          <a:lstStyle/>
          <a:p>
            <a:pPr algn="ctr">
              <a:lnSpc>
                <a:spcPts val="3359"/>
              </a:lnSpc>
            </a:pPr>
            <a:r>
              <a:rPr lang="en-US" sz="2400" spc="264">
                <a:solidFill>
                  <a:srgbClr val="9AC026"/>
                </a:solidFill>
                <a:latin typeface="Montserrat Light Bold"/>
              </a:rPr>
              <a:t>SINGLE FEMALE</a:t>
            </a:r>
          </a:p>
        </p:txBody>
      </p:sp>
      <p:sp>
        <p:nvSpPr>
          <p:cNvPr id="5" name="TextBox 5"/>
          <p:cNvSpPr txBox="1"/>
          <p:nvPr/>
        </p:nvSpPr>
        <p:spPr>
          <a:xfrm>
            <a:off x="5430425" y="3964296"/>
            <a:ext cx="3159950" cy="396257"/>
          </a:xfrm>
          <a:prstGeom prst="rect">
            <a:avLst/>
          </a:prstGeom>
        </p:spPr>
        <p:txBody>
          <a:bodyPr lIns="0" tIns="0" rIns="0" bIns="0" rtlCol="0" anchor="t">
            <a:spAutoFit/>
          </a:bodyPr>
          <a:lstStyle/>
          <a:p>
            <a:pPr algn="ctr">
              <a:lnSpc>
                <a:spcPts val="3359"/>
              </a:lnSpc>
            </a:pPr>
            <a:r>
              <a:rPr lang="en-US" sz="2400" spc="264">
                <a:solidFill>
                  <a:srgbClr val="9AC026"/>
                </a:solidFill>
                <a:latin typeface="Montserrat Light Bold"/>
              </a:rPr>
              <a:t>SINGLE MALE</a:t>
            </a:r>
          </a:p>
        </p:txBody>
      </p:sp>
      <p:sp>
        <p:nvSpPr>
          <p:cNvPr id="6" name="AutoShape 6"/>
          <p:cNvSpPr/>
          <p:nvPr/>
        </p:nvSpPr>
        <p:spPr>
          <a:xfrm>
            <a:off x="4130181" y="1501109"/>
            <a:ext cx="3640149" cy="1268988"/>
          </a:xfrm>
          <a:prstGeom prst="rect">
            <a:avLst/>
          </a:prstGeom>
          <a:solidFill>
            <a:srgbClr val="FFFFFF"/>
          </a:solidFill>
        </p:spPr>
      </p:sp>
      <p:grpSp>
        <p:nvGrpSpPr>
          <p:cNvPr id="7" name="Group 7"/>
          <p:cNvGrpSpPr/>
          <p:nvPr/>
        </p:nvGrpSpPr>
        <p:grpSpPr>
          <a:xfrm>
            <a:off x="4130181" y="2721112"/>
            <a:ext cx="3640149" cy="2979947"/>
            <a:chOff x="0" y="0"/>
            <a:chExt cx="1976284" cy="1617851"/>
          </a:xfrm>
        </p:grpSpPr>
        <p:sp>
          <p:nvSpPr>
            <p:cNvPr id="8" name="Freeform 8"/>
            <p:cNvSpPr/>
            <p:nvPr/>
          </p:nvSpPr>
          <p:spPr>
            <a:xfrm>
              <a:off x="0" y="0"/>
              <a:ext cx="1976284" cy="1617851"/>
            </a:xfrm>
            <a:custGeom>
              <a:avLst/>
              <a:gdLst/>
              <a:ahLst/>
              <a:cxnLst/>
              <a:rect l="l" t="t" r="r" b="b"/>
              <a:pathLst>
                <a:path w="1976284" h="1617851">
                  <a:moveTo>
                    <a:pt x="0" y="0"/>
                  </a:moveTo>
                  <a:lnTo>
                    <a:pt x="1976284" y="0"/>
                  </a:lnTo>
                  <a:lnTo>
                    <a:pt x="1976284" y="1617851"/>
                  </a:lnTo>
                  <a:lnTo>
                    <a:pt x="0" y="1617851"/>
                  </a:lnTo>
                  <a:close/>
                </a:path>
              </a:pathLst>
            </a:custGeom>
            <a:solidFill>
              <a:srgbClr val="FFFFFF"/>
            </a:solidFill>
          </p:spPr>
        </p:sp>
        <p:sp>
          <p:nvSpPr>
            <p:cNvPr id="9" name="Freeform 9"/>
            <p:cNvSpPr/>
            <p:nvPr/>
          </p:nvSpPr>
          <p:spPr>
            <a:xfrm>
              <a:off x="59690" y="59690"/>
              <a:ext cx="1855634" cy="1497201"/>
            </a:xfrm>
            <a:custGeom>
              <a:avLst/>
              <a:gdLst/>
              <a:ahLst/>
              <a:cxnLst/>
              <a:rect l="l" t="t" r="r" b="b"/>
              <a:pathLst>
                <a:path w="1855634" h="1497201">
                  <a:moveTo>
                    <a:pt x="0" y="0"/>
                  </a:moveTo>
                  <a:lnTo>
                    <a:pt x="1855634" y="0"/>
                  </a:lnTo>
                  <a:lnTo>
                    <a:pt x="1855634" y="1497201"/>
                  </a:lnTo>
                  <a:lnTo>
                    <a:pt x="0" y="1497201"/>
                  </a:lnTo>
                  <a:close/>
                </a:path>
              </a:pathLst>
            </a:custGeom>
            <a:solidFill>
              <a:srgbClr val="9AC026"/>
            </a:solidFill>
          </p:spPr>
        </p:sp>
      </p:grpSp>
      <p:grpSp>
        <p:nvGrpSpPr>
          <p:cNvPr id="10" name="Group 10"/>
          <p:cNvGrpSpPr/>
          <p:nvPr/>
        </p:nvGrpSpPr>
        <p:grpSpPr>
          <a:xfrm>
            <a:off x="163442" y="2621284"/>
            <a:ext cx="3765349" cy="3079775"/>
            <a:chOff x="0" y="0"/>
            <a:chExt cx="2011544" cy="1645293"/>
          </a:xfrm>
        </p:grpSpPr>
        <p:sp>
          <p:nvSpPr>
            <p:cNvPr id="11" name="Freeform 11"/>
            <p:cNvSpPr/>
            <p:nvPr/>
          </p:nvSpPr>
          <p:spPr>
            <a:xfrm>
              <a:off x="0" y="0"/>
              <a:ext cx="2011544" cy="1645293"/>
            </a:xfrm>
            <a:custGeom>
              <a:avLst/>
              <a:gdLst/>
              <a:ahLst/>
              <a:cxnLst/>
              <a:rect l="l" t="t" r="r" b="b"/>
              <a:pathLst>
                <a:path w="2011544" h="1645293">
                  <a:moveTo>
                    <a:pt x="0" y="0"/>
                  </a:moveTo>
                  <a:lnTo>
                    <a:pt x="2011544" y="0"/>
                  </a:lnTo>
                  <a:lnTo>
                    <a:pt x="2011544" y="1645293"/>
                  </a:lnTo>
                  <a:lnTo>
                    <a:pt x="0" y="1645293"/>
                  </a:lnTo>
                  <a:close/>
                </a:path>
              </a:pathLst>
            </a:custGeom>
            <a:solidFill>
              <a:srgbClr val="FFFFFF"/>
            </a:solidFill>
          </p:spPr>
        </p:sp>
        <p:sp>
          <p:nvSpPr>
            <p:cNvPr id="12" name="Freeform 12"/>
            <p:cNvSpPr/>
            <p:nvPr/>
          </p:nvSpPr>
          <p:spPr>
            <a:xfrm>
              <a:off x="59690" y="59690"/>
              <a:ext cx="1890894" cy="1524643"/>
            </a:xfrm>
            <a:custGeom>
              <a:avLst/>
              <a:gdLst/>
              <a:ahLst/>
              <a:cxnLst/>
              <a:rect l="l" t="t" r="r" b="b"/>
              <a:pathLst>
                <a:path w="1890894" h="1524643">
                  <a:moveTo>
                    <a:pt x="0" y="0"/>
                  </a:moveTo>
                  <a:lnTo>
                    <a:pt x="1890894" y="0"/>
                  </a:lnTo>
                  <a:lnTo>
                    <a:pt x="1890894" y="1524643"/>
                  </a:lnTo>
                  <a:lnTo>
                    <a:pt x="0" y="1524643"/>
                  </a:lnTo>
                  <a:close/>
                </a:path>
              </a:pathLst>
            </a:custGeom>
            <a:solidFill>
              <a:srgbClr val="9AC026"/>
            </a:solidFill>
          </p:spPr>
        </p:sp>
      </p:grpSp>
      <p:sp>
        <p:nvSpPr>
          <p:cNvPr id="13" name="AutoShape 13"/>
          <p:cNvSpPr/>
          <p:nvPr/>
        </p:nvSpPr>
        <p:spPr>
          <a:xfrm>
            <a:off x="165541" y="1501109"/>
            <a:ext cx="3763250" cy="1120175"/>
          </a:xfrm>
          <a:prstGeom prst="rect">
            <a:avLst/>
          </a:prstGeom>
          <a:solidFill>
            <a:srgbClr val="FFFFFF"/>
          </a:solidFill>
        </p:spPr>
      </p:sp>
      <p:sp>
        <p:nvSpPr>
          <p:cNvPr id="14" name="AutoShape 14"/>
          <p:cNvSpPr/>
          <p:nvPr/>
        </p:nvSpPr>
        <p:spPr>
          <a:xfrm>
            <a:off x="0" y="0"/>
            <a:ext cx="12073457" cy="1320856"/>
          </a:xfrm>
          <a:prstGeom prst="rect">
            <a:avLst/>
          </a:prstGeom>
          <a:solidFill>
            <a:srgbClr val="FFFFFF"/>
          </a:solidFill>
        </p:spPr>
      </p:sp>
      <p:sp>
        <p:nvSpPr>
          <p:cNvPr id="15" name="TextBox 15"/>
          <p:cNvSpPr txBox="1"/>
          <p:nvPr/>
        </p:nvSpPr>
        <p:spPr>
          <a:xfrm>
            <a:off x="8293910" y="1759263"/>
            <a:ext cx="3011805" cy="1180465"/>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MYSQL Server</a:t>
            </a:r>
          </a:p>
          <a:p>
            <a:pPr algn="ctr">
              <a:lnSpc>
                <a:spcPts val="4759"/>
              </a:lnSpc>
            </a:pPr>
            <a:endParaRPr lang="en-US" sz="3399">
              <a:solidFill>
                <a:srgbClr val="294885"/>
              </a:solidFill>
              <a:latin typeface="Canva Sans Bold"/>
            </a:endParaRPr>
          </a:p>
        </p:txBody>
      </p:sp>
      <p:sp>
        <p:nvSpPr>
          <p:cNvPr id="16" name="TextBox 16"/>
          <p:cNvSpPr txBox="1"/>
          <p:nvPr/>
        </p:nvSpPr>
        <p:spPr>
          <a:xfrm>
            <a:off x="12784149" y="1697298"/>
            <a:ext cx="1634252" cy="1180465"/>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Struts 2</a:t>
            </a:r>
          </a:p>
          <a:p>
            <a:pPr algn="ctr">
              <a:lnSpc>
                <a:spcPts val="4759"/>
              </a:lnSpc>
            </a:pPr>
            <a:endParaRPr lang="en-US" sz="3399">
              <a:solidFill>
                <a:srgbClr val="294885"/>
              </a:solidFill>
              <a:latin typeface="Canva Sans Bold"/>
            </a:endParaRPr>
          </a:p>
        </p:txBody>
      </p:sp>
      <p:grpSp>
        <p:nvGrpSpPr>
          <p:cNvPr id="17" name="Group 17"/>
          <p:cNvGrpSpPr/>
          <p:nvPr/>
        </p:nvGrpSpPr>
        <p:grpSpPr>
          <a:xfrm>
            <a:off x="7989121" y="2791913"/>
            <a:ext cx="3640149" cy="2838344"/>
            <a:chOff x="0" y="0"/>
            <a:chExt cx="1976284" cy="1540973"/>
          </a:xfrm>
        </p:grpSpPr>
        <p:sp>
          <p:nvSpPr>
            <p:cNvPr id="18" name="Freeform 18"/>
            <p:cNvSpPr/>
            <p:nvPr/>
          </p:nvSpPr>
          <p:spPr>
            <a:xfrm>
              <a:off x="0" y="0"/>
              <a:ext cx="1976284" cy="1540973"/>
            </a:xfrm>
            <a:custGeom>
              <a:avLst/>
              <a:gdLst/>
              <a:ahLst/>
              <a:cxnLst/>
              <a:rect l="l" t="t" r="r" b="b"/>
              <a:pathLst>
                <a:path w="1976284" h="1540973">
                  <a:moveTo>
                    <a:pt x="0" y="0"/>
                  </a:moveTo>
                  <a:lnTo>
                    <a:pt x="1976284" y="0"/>
                  </a:lnTo>
                  <a:lnTo>
                    <a:pt x="1976284" y="1540973"/>
                  </a:lnTo>
                  <a:lnTo>
                    <a:pt x="0" y="1540973"/>
                  </a:lnTo>
                  <a:close/>
                </a:path>
              </a:pathLst>
            </a:custGeom>
            <a:solidFill>
              <a:srgbClr val="FFFFFF"/>
            </a:solidFill>
          </p:spPr>
        </p:sp>
        <p:sp>
          <p:nvSpPr>
            <p:cNvPr id="19" name="Freeform 19"/>
            <p:cNvSpPr/>
            <p:nvPr/>
          </p:nvSpPr>
          <p:spPr>
            <a:xfrm>
              <a:off x="59690" y="59690"/>
              <a:ext cx="1855634" cy="1420323"/>
            </a:xfrm>
            <a:custGeom>
              <a:avLst/>
              <a:gdLst/>
              <a:ahLst/>
              <a:cxnLst/>
              <a:rect l="l" t="t" r="r" b="b"/>
              <a:pathLst>
                <a:path w="1855634" h="1420323">
                  <a:moveTo>
                    <a:pt x="0" y="0"/>
                  </a:moveTo>
                  <a:lnTo>
                    <a:pt x="1855634" y="0"/>
                  </a:lnTo>
                  <a:lnTo>
                    <a:pt x="1855634" y="1420323"/>
                  </a:lnTo>
                  <a:lnTo>
                    <a:pt x="0" y="1420323"/>
                  </a:lnTo>
                  <a:close/>
                </a:path>
              </a:pathLst>
            </a:custGeom>
            <a:solidFill>
              <a:srgbClr val="9AC026"/>
            </a:solidFill>
          </p:spPr>
        </p:sp>
      </p:grpSp>
      <p:grpSp>
        <p:nvGrpSpPr>
          <p:cNvPr id="20" name="Group 20"/>
          <p:cNvGrpSpPr/>
          <p:nvPr/>
        </p:nvGrpSpPr>
        <p:grpSpPr>
          <a:xfrm>
            <a:off x="11986425" y="2877763"/>
            <a:ext cx="3640149" cy="2823295"/>
            <a:chOff x="0" y="0"/>
            <a:chExt cx="1976284" cy="1532803"/>
          </a:xfrm>
        </p:grpSpPr>
        <p:sp>
          <p:nvSpPr>
            <p:cNvPr id="21" name="Freeform 21"/>
            <p:cNvSpPr/>
            <p:nvPr/>
          </p:nvSpPr>
          <p:spPr>
            <a:xfrm>
              <a:off x="0" y="0"/>
              <a:ext cx="1976284" cy="1532803"/>
            </a:xfrm>
            <a:custGeom>
              <a:avLst/>
              <a:gdLst/>
              <a:ahLst/>
              <a:cxnLst/>
              <a:rect l="l" t="t" r="r" b="b"/>
              <a:pathLst>
                <a:path w="1976284" h="1532803">
                  <a:moveTo>
                    <a:pt x="0" y="0"/>
                  </a:moveTo>
                  <a:lnTo>
                    <a:pt x="1976284" y="0"/>
                  </a:lnTo>
                  <a:lnTo>
                    <a:pt x="1976284" y="1532803"/>
                  </a:lnTo>
                  <a:lnTo>
                    <a:pt x="0" y="1532803"/>
                  </a:lnTo>
                  <a:close/>
                </a:path>
              </a:pathLst>
            </a:custGeom>
            <a:solidFill>
              <a:srgbClr val="FFFFFF"/>
            </a:solidFill>
          </p:spPr>
        </p:sp>
        <p:sp>
          <p:nvSpPr>
            <p:cNvPr id="22" name="Freeform 22"/>
            <p:cNvSpPr/>
            <p:nvPr/>
          </p:nvSpPr>
          <p:spPr>
            <a:xfrm>
              <a:off x="59690" y="59690"/>
              <a:ext cx="1855634" cy="1412153"/>
            </a:xfrm>
            <a:custGeom>
              <a:avLst/>
              <a:gdLst/>
              <a:ahLst/>
              <a:cxnLst/>
              <a:rect l="l" t="t" r="r" b="b"/>
              <a:pathLst>
                <a:path w="1855634" h="1412153">
                  <a:moveTo>
                    <a:pt x="0" y="0"/>
                  </a:moveTo>
                  <a:lnTo>
                    <a:pt x="1855634" y="0"/>
                  </a:lnTo>
                  <a:lnTo>
                    <a:pt x="1855634" y="1412153"/>
                  </a:lnTo>
                  <a:lnTo>
                    <a:pt x="0" y="1412153"/>
                  </a:lnTo>
                  <a:close/>
                </a:path>
              </a:pathLst>
            </a:custGeom>
            <a:solidFill>
              <a:srgbClr val="9AC026"/>
            </a:solidFill>
          </p:spPr>
        </p:sp>
      </p:grpSp>
      <p:grpSp>
        <p:nvGrpSpPr>
          <p:cNvPr id="23" name="Group 23"/>
          <p:cNvGrpSpPr/>
          <p:nvPr/>
        </p:nvGrpSpPr>
        <p:grpSpPr>
          <a:xfrm>
            <a:off x="5430425" y="7167909"/>
            <a:ext cx="3640149" cy="2979947"/>
            <a:chOff x="0" y="0"/>
            <a:chExt cx="1976284" cy="1617851"/>
          </a:xfrm>
        </p:grpSpPr>
        <p:sp>
          <p:nvSpPr>
            <p:cNvPr id="24" name="Freeform 24"/>
            <p:cNvSpPr/>
            <p:nvPr/>
          </p:nvSpPr>
          <p:spPr>
            <a:xfrm>
              <a:off x="0" y="0"/>
              <a:ext cx="1976284" cy="1617851"/>
            </a:xfrm>
            <a:custGeom>
              <a:avLst/>
              <a:gdLst/>
              <a:ahLst/>
              <a:cxnLst/>
              <a:rect l="l" t="t" r="r" b="b"/>
              <a:pathLst>
                <a:path w="1976284" h="1617851">
                  <a:moveTo>
                    <a:pt x="0" y="0"/>
                  </a:moveTo>
                  <a:lnTo>
                    <a:pt x="1976284" y="0"/>
                  </a:lnTo>
                  <a:lnTo>
                    <a:pt x="1976284" y="1617851"/>
                  </a:lnTo>
                  <a:lnTo>
                    <a:pt x="0" y="1617851"/>
                  </a:lnTo>
                  <a:close/>
                </a:path>
              </a:pathLst>
            </a:custGeom>
            <a:solidFill>
              <a:srgbClr val="FFFFFF"/>
            </a:solidFill>
          </p:spPr>
        </p:sp>
        <p:sp>
          <p:nvSpPr>
            <p:cNvPr id="25" name="Freeform 25"/>
            <p:cNvSpPr/>
            <p:nvPr/>
          </p:nvSpPr>
          <p:spPr>
            <a:xfrm>
              <a:off x="59690" y="59690"/>
              <a:ext cx="1855634" cy="1497201"/>
            </a:xfrm>
            <a:custGeom>
              <a:avLst/>
              <a:gdLst/>
              <a:ahLst/>
              <a:cxnLst/>
              <a:rect l="l" t="t" r="r" b="b"/>
              <a:pathLst>
                <a:path w="1855634" h="1497201">
                  <a:moveTo>
                    <a:pt x="0" y="0"/>
                  </a:moveTo>
                  <a:lnTo>
                    <a:pt x="1855634" y="0"/>
                  </a:lnTo>
                  <a:lnTo>
                    <a:pt x="1855634" y="1497201"/>
                  </a:lnTo>
                  <a:lnTo>
                    <a:pt x="0" y="1497201"/>
                  </a:lnTo>
                  <a:close/>
                </a:path>
              </a:pathLst>
            </a:custGeom>
            <a:solidFill>
              <a:srgbClr val="9AC026"/>
            </a:solidFill>
          </p:spPr>
        </p:sp>
      </p:grpSp>
      <p:grpSp>
        <p:nvGrpSpPr>
          <p:cNvPr id="26" name="Group 26"/>
          <p:cNvGrpSpPr/>
          <p:nvPr/>
        </p:nvGrpSpPr>
        <p:grpSpPr>
          <a:xfrm>
            <a:off x="9632910" y="7101234"/>
            <a:ext cx="3640149" cy="2979947"/>
            <a:chOff x="0" y="0"/>
            <a:chExt cx="1976284" cy="1617851"/>
          </a:xfrm>
        </p:grpSpPr>
        <p:sp>
          <p:nvSpPr>
            <p:cNvPr id="27" name="Freeform 27"/>
            <p:cNvSpPr/>
            <p:nvPr/>
          </p:nvSpPr>
          <p:spPr>
            <a:xfrm>
              <a:off x="0" y="0"/>
              <a:ext cx="1976284" cy="1617851"/>
            </a:xfrm>
            <a:custGeom>
              <a:avLst/>
              <a:gdLst/>
              <a:ahLst/>
              <a:cxnLst/>
              <a:rect l="l" t="t" r="r" b="b"/>
              <a:pathLst>
                <a:path w="1976284" h="1617851">
                  <a:moveTo>
                    <a:pt x="0" y="0"/>
                  </a:moveTo>
                  <a:lnTo>
                    <a:pt x="1976284" y="0"/>
                  </a:lnTo>
                  <a:lnTo>
                    <a:pt x="1976284" y="1617851"/>
                  </a:lnTo>
                  <a:lnTo>
                    <a:pt x="0" y="1617851"/>
                  </a:lnTo>
                  <a:close/>
                </a:path>
              </a:pathLst>
            </a:custGeom>
            <a:solidFill>
              <a:srgbClr val="FFFFFF"/>
            </a:solidFill>
          </p:spPr>
        </p:sp>
        <p:sp>
          <p:nvSpPr>
            <p:cNvPr id="28" name="Freeform 28"/>
            <p:cNvSpPr/>
            <p:nvPr/>
          </p:nvSpPr>
          <p:spPr>
            <a:xfrm>
              <a:off x="59690" y="59690"/>
              <a:ext cx="1855634" cy="1497201"/>
            </a:xfrm>
            <a:custGeom>
              <a:avLst/>
              <a:gdLst/>
              <a:ahLst/>
              <a:cxnLst/>
              <a:rect l="l" t="t" r="r" b="b"/>
              <a:pathLst>
                <a:path w="1855634" h="1497201">
                  <a:moveTo>
                    <a:pt x="0" y="0"/>
                  </a:moveTo>
                  <a:lnTo>
                    <a:pt x="1855634" y="0"/>
                  </a:lnTo>
                  <a:lnTo>
                    <a:pt x="1855634" y="1497201"/>
                  </a:lnTo>
                  <a:lnTo>
                    <a:pt x="0" y="1497201"/>
                  </a:lnTo>
                  <a:close/>
                </a:path>
              </a:pathLst>
            </a:custGeom>
            <a:solidFill>
              <a:srgbClr val="9AC026"/>
            </a:solidFill>
          </p:spPr>
        </p:sp>
      </p:grpSp>
      <p:grpSp>
        <p:nvGrpSpPr>
          <p:cNvPr id="29" name="Group 29"/>
          <p:cNvGrpSpPr/>
          <p:nvPr/>
        </p:nvGrpSpPr>
        <p:grpSpPr>
          <a:xfrm>
            <a:off x="13806499" y="7050490"/>
            <a:ext cx="3640149" cy="2979947"/>
            <a:chOff x="0" y="0"/>
            <a:chExt cx="1976284" cy="1617851"/>
          </a:xfrm>
        </p:grpSpPr>
        <p:sp>
          <p:nvSpPr>
            <p:cNvPr id="30" name="Freeform 30"/>
            <p:cNvSpPr/>
            <p:nvPr/>
          </p:nvSpPr>
          <p:spPr>
            <a:xfrm>
              <a:off x="0" y="0"/>
              <a:ext cx="1976284" cy="1617851"/>
            </a:xfrm>
            <a:custGeom>
              <a:avLst/>
              <a:gdLst/>
              <a:ahLst/>
              <a:cxnLst/>
              <a:rect l="l" t="t" r="r" b="b"/>
              <a:pathLst>
                <a:path w="1976284" h="1617851">
                  <a:moveTo>
                    <a:pt x="0" y="0"/>
                  </a:moveTo>
                  <a:lnTo>
                    <a:pt x="1976284" y="0"/>
                  </a:lnTo>
                  <a:lnTo>
                    <a:pt x="1976284" y="1617851"/>
                  </a:lnTo>
                  <a:lnTo>
                    <a:pt x="0" y="1617851"/>
                  </a:lnTo>
                  <a:close/>
                </a:path>
              </a:pathLst>
            </a:custGeom>
            <a:solidFill>
              <a:srgbClr val="FFFFFF"/>
            </a:solidFill>
          </p:spPr>
        </p:sp>
        <p:sp>
          <p:nvSpPr>
            <p:cNvPr id="31" name="Freeform 31"/>
            <p:cNvSpPr/>
            <p:nvPr/>
          </p:nvSpPr>
          <p:spPr>
            <a:xfrm>
              <a:off x="59690" y="59690"/>
              <a:ext cx="1855634" cy="1497201"/>
            </a:xfrm>
            <a:custGeom>
              <a:avLst/>
              <a:gdLst/>
              <a:ahLst/>
              <a:cxnLst/>
              <a:rect l="l" t="t" r="r" b="b"/>
              <a:pathLst>
                <a:path w="1855634" h="1497201">
                  <a:moveTo>
                    <a:pt x="0" y="0"/>
                  </a:moveTo>
                  <a:lnTo>
                    <a:pt x="1855634" y="0"/>
                  </a:lnTo>
                  <a:lnTo>
                    <a:pt x="1855634" y="1497201"/>
                  </a:lnTo>
                  <a:lnTo>
                    <a:pt x="0" y="1497201"/>
                  </a:lnTo>
                  <a:close/>
                </a:path>
              </a:pathLst>
            </a:custGeom>
            <a:solidFill>
              <a:srgbClr val="9AC026"/>
            </a:solidFill>
          </p:spPr>
        </p:sp>
      </p:grpSp>
      <p:sp>
        <p:nvSpPr>
          <p:cNvPr id="32" name="AutoShape 32"/>
          <p:cNvSpPr/>
          <p:nvPr/>
        </p:nvSpPr>
        <p:spPr>
          <a:xfrm>
            <a:off x="5430425" y="5898921"/>
            <a:ext cx="3640149" cy="1268988"/>
          </a:xfrm>
          <a:prstGeom prst="rect">
            <a:avLst/>
          </a:prstGeom>
          <a:solidFill>
            <a:srgbClr val="FFFFFF"/>
          </a:solidFill>
        </p:spPr>
      </p:sp>
      <p:sp>
        <p:nvSpPr>
          <p:cNvPr id="33" name="AutoShape 33"/>
          <p:cNvSpPr/>
          <p:nvPr/>
        </p:nvSpPr>
        <p:spPr>
          <a:xfrm>
            <a:off x="9618462" y="5898921"/>
            <a:ext cx="3640149" cy="1268988"/>
          </a:xfrm>
          <a:prstGeom prst="rect">
            <a:avLst/>
          </a:prstGeom>
          <a:solidFill>
            <a:srgbClr val="FFFFFF"/>
          </a:solidFill>
        </p:spPr>
      </p:sp>
      <p:sp>
        <p:nvSpPr>
          <p:cNvPr id="34" name="AutoShape 34"/>
          <p:cNvSpPr/>
          <p:nvPr/>
        </p:nvSpPr>
        <p:spPr>
          <a:xfrm>
            <a:off x="13806499" y="5898921"/>
            <a:ext cx="3640149" cy="1268988"/>
          </a:xfrm>
          <a:prstGeom prst="rect">
            <a:avLst/>
          </a:prstGeom>
          <a:solidFill>
            <a:srgbClr val="FFFFFF"/>
          </a:solidFill>
        </p:spPr>
      </p:sp>
      <p:pic>
        <p:nvPicPr>
          <p:cNvPr id="35" name="Picture 35"/>
          <p:cNvPicPr>
            <a:picLocks noChangeAspect="1"/>
          </p:cNvPicPr>
          <p:nvPr/>
        </p:nvPicPr>
        <p:blipFill>
          <a:blip r:embed="rId2"/>
          <a:srcRect/>
          <a:stretch>
            <a:fillRect/>
          </a:stretch>
        </p:blipFill>
        <p:spPr>
          <a:xfrm>
            <a:off x="0" y="9037986"/>
            <a:ext cx="4480590" cy="1249014"/>
          </a:xfrm>
          <a:prstGeom prst="rect">
            <a:avLst/>
          </a:prstGeom>
        </p:spPr>
      </p:pic>
      <p:pic>
        <p:nvPicPr>
          <p:cNvPr id="36" name="Picture 36"/>
          <p:cNvPicPr>
            <a:picLocks noChangeAspect="1"/>
          </p:cNvPicPr>
          <p:nvPr/>
        </p:nvPicPr>
        <p:blipFill>
          <a:blip r:embed="rId3"/>
          <a:srcRect/>
          <a:stretch>
            <a:fillRect/>
          </a:stretch>
        </p:blipFill>
        <p:spPr>
          <a:xfrm>
            <a:off x="16546532" y="205120"/>
            <a:ext cx="1425537" cy="2416164"/>
          </a:xfrm>
          <a:prstGeom prst="rect">
            <a:avLst/>
          </a:prstGeom>
        </p:spPr>
      </p:pic>
      <p:sp>
        <p:nvSpPr>
          <p:cNvPr id="37" name="TextBox 37"/>
          <p:cNvSpPr txBox="1"/>
          <p:nvPr/>
        </p:nvSpPr>
        <p:spPr>
          <a:xfrm>
            <a:off x="2047166" y="200659"/>
            <a:ext cx="8288298" cy="828041"/>
          </a:xfrm>
          <a:prstGeom prst="rect">
            <a:avLst/>
          </a:prstGeom>
        </p:spPr>
        <p:txBody>
          <a:bodyPr lIns="0" tIns="0" rIns="0" bIns="0" rtlCol="0" anchor="t">
            <a:spAutoFit/>
          </a:bodyPr>
          <a:lstStyle/>
          <a:p>
            <a:pPr algn="ctr">
              <a:lnSpc>
                <a:spcPts val="6859"/>
              </a:lnSpc>
            </a:pPr>
            <a:r>
              <a:rPr lang="en-US" sz="4899" u="sng">
                <a:solidFill>
                  <a:srgbClr val="294885"/>
                </a:solidFill>
                <a:latin typeface="Canva Sans Bold"/>
              </a:rPr>
              <a:t>Technologies Implemented</a:t>
            </a:r>
          </a:p>
        </p:txBody>
      </p:sp>
      <p:sp>
        <p:nvSpPr>
          <p:cNvPr id="38" name="TextBox 38"/>
          <p:cNvSpPr txBox="1"/>
          <p:nvPr/>
        </p:nvSpPr>
        <p:spPr>
          <a:xfrm>
            <a:off x="478696" y="1626178"/>
            <a:ext cx="3136940" cy="1251585"/>
          </a:xfrm>
          <a:prstGeom prst="rect">
            <a:avLst/>
          </a:prstGeom>
        </p:spPr>
        <p:txBody>
          <a:bodyPr lIns="0" tIns="0" rIns="0" bIns="0" rtlCol="0" anchor="t">
            <a:spAutoFit/>
          </a:bodyPr>
          <a:lstStyle/>
          <a:p>
            <a:pPr algn="ctr">
              <a:lnSpc>
                <a:spcPts val="5039"/>
              </a:lnSpc>
            </a:pPr>
            <a:r>
              <a:rPr lang="en-US" sz="3599">
                <a:solidFill>
                  <a:srgbClr val="294885"/>
                </a:solidFill>
                <a:latin typeface="Canva Sans Bold"/>
              </a:rPr>
              <a:t>Core JAVA/EE</a:t>
            </a:r>
          </a:p>
          <a:p>
            <a:pPr algn="ctr">
              <a:lnSpc>
                <a:spcPts val="5039"/>
              </a:lnSpc>
            </a:pPr>
            <a:endParaRPr lang="en-US" sz="3599">
              <a:solidFill>
                <a:srgbClr val="294885"/>
              </a:solidFill>
              <a:latin typeface="Canva Sans Bold"/>
            </a:endParaRPr>
          </a:p>
        </p:txBody>
      </p:sp>
      <p:sp>
        <p:nvSpPr>
          <p:cNvPr id="39" name="TextBox 39"/>
          <p:cNvSpPr txBox="1"/>
          <p:nvPr/>
        </p:nvSpPr>
        <p:spPr>
          <a:xfrm>
            <a:off x="5038725" y="1749738"/>
            <a:ext cx="1586032" cy="1455421"/>
          </a:xfrm>
          <a:prstGeom prst="rect">
            <a:avLst/>
          </a:prstGeom>
        </p:spPr>
        <p:txBody>
          <a:bodyPr lIns="0" tIns="0" rIns="0" bIns="0" rtlCol="0" anchor="t">
            <a:spAutoFit/>
          </a:bodyPr>
          <a:lstStyle/>
          <a:p>
            <a:pPr algn="ctr">
              <a:lnSpc>
                <a:spcPts val="5879"/>
              </a:lnSpc>
            </a:pPr>
            <a:r>
              <a:rPr lang="en-US" sz="4199">
                <a:solidFill>
                  <a:srgbClr val="294885"/>
                </a:solidFill>
                <a:latin typeface="Canva Sans Bold"/>
              </a:rPr>
              <a:t>JDBC </a:t>
            </a:r>
          </a:p>
          <a:p>
            <a:pPr algn="ctr">
              <a:lnSpc>
                <a:spcPts val="5879"/>
              </a:lnSpc>
            </a:pPr>
            <a:endParaRPr lang="en-US" sz="4199">
              <a:solidFill>
                <a:srgbClr val="294885"/>
              </a:solidFill>
              <a:latin typeface="Canva Sans Bold"/>
            </a:endParaRPr>
          </a:p>
        </p:txBody>
      </p:sp>
      <p:sp>
        <p:nvSpPr>
          <p:cNvPr id="40" name="TextBox 40"/>
          <p:cNvSpPr txBox="1"/>
          <p:nvPr/>
        </p:nvSpPr>
        <p:spPr>
          <a:xfrm>
            <a:off x="334892" y="2811088"/>
            <a:ext cx="3422449" cy="2380615"/>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We have used core Java/EE for Backend development.</a:t>
            </a:r>
          </a:p>
        </p:txBody>
      </p:sp>
      <p:sp>
        <p:nvSpPr>
          <p:cNvPr id="41" name="TextBox 41"/>
          <p:cNvSpPr txBox="1"/>
          <p:nvPr/>
        </p:nvSpPr>
        <p:spPr>
          <a:xfrm>
            <a:off x="5561829" y="5987444"/>
            <a:ext cx="3377342" cy="1180465"/>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Email Integration</a:t>
            </a:r>
          </a:p>
        </p:txBody>
      </p:sp>
      <p:sp>
        <p:nvSpPr>
          <p:cNvPr id="42" name="TextBox 42"/>
          <p:cNvSpPr txBox="1"/>
          <p:nvPr/>
        </p:nvSpPr>
        <p:spPr>
          <a:xfrm>
            <a:off x="9705033" y="6006494"/>
            <a:ext cx="3568026" cy="948420"/>
          </a:xfrm>
          <a:prstGeom prst="rect">
            <a:avLst/>
          </a:prstGeom>
        </p:spPr>
        <p:txBody>
          <a:bodyPr lIns="0" tIns="0" rIns="0" bIns="0" rtlCol="0" anchor="t">
            <a:spAutoFit/>
          </a:bodyPr>
          <a:lstStyle/>
          <a:p>
            <a:pPr algn="ctr">
              <a:lnSpc>
                <a:spcPts val="3899"/>
              </a:lnSpc>
            </a:pPr>
            <a:r>
              <a:rPr lang="en-US" sz="2785">
                <a:solidFill>
                  <a:srgbClr val="294885"/>
                </a:solidFill>
                <a:latin typeface="Canva Sans Bold"/>
              </a:rPr>
              <a:t>MVC &amp; Service Based Architecture </a:t>
            </a:r>
          </a:p>
        </p:txBody>
      </p:sp>
      <p:sp>
        <p:nvSpPr>
          <p:cNvPr id="43" name="TextBox 43"/>
          <p:cNvSpPr txBox="1"/>
          <p:nvPr/>
        </p:nvSpPr>
        <p:spPr>
          <a:xfrm>
            <a:off x="14677229" y="6052242"/>
            <a:ext cx="1898690" cy="58039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REST API</a:t>
            </a:r>
          </a:p>
        </p:txBody>
      </p:sp>
      <p:sp>
        <p:nvSpPr>
          <p:cNvPr id="44" name="TextBox 44"/>
          <p:cNvSpPr txBox="1"/>
          <p:nvPr/>
        </p:nvSpPr>
        <p:spPr>
          <a:xfrm>
            <a:off x="4287007" y="2820613"/>
            <a:ext cx="3089468" cy="2676337"/>
          </a:xfrm>
          <a:prstGeom prst="rect">
            <a:avLst/>
          </a:prstGeom>
        </p:spPr>
        <p:txBody>
          <a:bodyPr lIns="0" tIns="0" rIns="0" bIns="0" rtlCol="0" anchor="t">
            <a:spAutoFit/>
          </a:bodyPr>
          <a:lstStyle/>
          <a:p>
            <a:pPr algn="just">
              <a:lnSpc>
                <a:spcPts val="4299"/>
              </a:lnSpc>
            </a:pPr>
            <a:r>
              <a:rPr lang="en-US" sz="3071">
                <a:solidFill>
                  <a:srgbClr val="294885"/>
                </a:solidFill>
                <a:latin typeface="Canva Sans Bold"/>
              </a:rPr>
              <a:t>JDBC is used for database</a:t>
            </a:r>
          </a:p>
          <a:p>
            <a:pPr algn="just">
              <a:lnSpc>
                <a:spcPts val="4299"/>
              </a:lnSpc>
            </a:pPr>
            <a:r>
              <a:rPr lang="en-US" sz="3071">
                <a:solidFill>
                  <a:srgbClr val="294885"/>
                </a:solidFill>
                <a:latin typeface="Canva Sans Bold"/>
              </a:rPr>
              <a:t>connection of our project.</a:t>
            </a:r>
          </a:p>
          <a:p>
            <a:pPr algn="just">
              <a:lnSpc>
                <a:spcPts val="4299"/>
              </a:lnSpc>
              <a:spcBef>
                <a:spcPct val="0"/>
              </a:spcBef>
            </a:pPr>
            <a:endParaRPr lang="en-US" sz="3071">
              <a:solidFill>
                <a:srgbClr val="294885"/>
              </a:solidFill>
              <a:latin typeface="Canva Sans Bold"/>
            </a:endParaRPr>
          </a:p>
        </p:txBody>
      </p:sp>
      <p:sp>
        <p:nvSpPr>
          <p:cNvPr id="45" name="TextBox 45"/>
          <p:cNvSpPr txBox="1"/>
          <p:nvPr/>
        </p:nvSpPr>
        <p:spPr>
          <a:xfrm>
            <a:off x="8141805" y="2977555"/>
            <a:ext cx="3347241" cy="2323148"/>
          </a:xfrm>
          <a:prstGeom prst="rect">
            <a:avLst/>
          </a:prstGeom>
        </p:spPr>
        <p:txBody>
          <a:bodyPr lIns="0" tIns="0" rIns="0" bIns="0" rtlCol="0" anchor="t">
            <a:spAutoFit/>
          </a:bodyPr>
          <a:lstStyle/>
          <a:p>
            <a:pPr>
              <a:lnSpc>
                <a:spcPts val="3727"/>
              </a:lnSpc>
              <a:spcBef>
                <a:spcPct val="0"/>
              </a:spcBef>
            </a:pPr>
            <a:r>
              <a:rPr lang="en-US" sz="2662">
                <a:solidFill>
                  <a:srgbClr val="294885"/>
                </a:solidFill>
                <a:latin typeface="Canva Sans Bold"/>
              </a:rPr>
              <a:t>My SQL is used  to add, access, and process data stored in a Computer database. </a:t>
            </a:r>
          </a:p>
        </p:txBody>
      </p:sp>
      <p:sp>
        <p:nvSpPr>
          <p:cNvPr id="46" name="TextBox 46"/>
          <p:cNvSpPr txBox="1"/>
          <p:nvPr/>
        </p:nvSpPr>
        <p:spPr>
          <a:xfrm>
            <a:off x="5561829" y="7291734"/>
            <a:ext cx="3508745" cy="2605997"/>
          </a:xfrm>
          <a:prstGeom prst="rect">
            <a:avLst/>
          </a:prstGeom>
        </p:spPr>
        <p:txBody>
          <a:bodyPr lIns="0" tIns="0" rIns="0" bIns="0" rtlCol="0" anchor="t">
            <a:spAutoFit/>
          </a:bodyPr>
          <a:lstStyle/>
          <a:p>
            <a:pPr>
              <a:lnSpc>
                <a:spcPts val="3504"/>
              </a:lnSpc>
              <a:spcBef>
                <a:spcPct val="0"/>
              </a:spcBef>
            </a:pPr>
            <a:r>
              <a:rPr lang="en-US" sz="2503">
                <a:solidFill>
                  <a:srgbClr val="294885"/>
                </a:solidFill>
                <a:latin typeface="Canva Sans Bold"/>
              </a:rPr>
              <a:t>We have used to speed up the process of creating and updating task as well as replying to our customers.</a:t>
            </a:r>
          </a:p>
        </p:txBody>
      </p:sp>
      <p:sp>
        <p:nvSpPr>
          <p:cNvPr id="47" name="TextBox 47"/>
          <p:cNvSpPr txBox="1"/>
          <p:nvPr/>
        </p:nvSpPr>
        <p:spPr>
          <a:xfrm>
            <a:off x="9815425" y="7263159"/>
            <a:ext cx="3151239" cy="2554139"/>
          </a:xfrm>
          <a:prstGeom prst="rect">
            <a:avLst/>
          </a:prstGeom>
        </p:spPr>
        <p:txBody>
          <a:bodyPr lIns="0" tIns="0" rIns="0" bIns="0" rtlCol="0" anchor="t">
            <a:spAutoFit/>
          </a:bodyPr>
          <a:lstStyle/>
          <a:p>
            <a:pPr>
              <a:lnSpc>
                <a:spcPts val="4120"/>
              </a:lnSpc>
              <a:spcBef>
                <a:spcPct val="0"/>
              </a:spcBef>
            </a:pPr>
            <a:r>
              <a:rPr lang="en-US" sz="2943">
                <a:solidFill>
                  <a:srgbClr val="294885"/>
                </a:solidFill>
                <a:latin typeface="Canva Sans Bold"/>
              </a:rPr>
              <a:t>It is use to implement the user interface and controlling logic.</a:t>
            </a:r>
          </a:p>
        </p:txBody>
      </p:sp>
      <p:sp>
        <p:nvSpPr>
          <p:cNvPr id="48" name="TextBox 48"/>
          <p:cNvSpPr txBox="1"/>
          <p:nvPr/>
        </p:nvSpPr>
        <p:spPr>
          <a:xfrm>
            <a:off x="12162670" y="3040145"/>
            <a:ext cx="3361858" cy="2194188"/>
          </a:xfrm>
          <a:prstGeom prst="rect">
            <a:avLst/>
          </a:prstGeom>
        </p:spPr>
        <p:txBody>
          <a:bodyPr lIns="0" tIns="0" rIns="0" bIns="0" rtlCol="0" anchor="t">
            <a:spAutoFit/>
          </a:bodyPr>
          <a:lstStyle/>
          <a:p>
            <a:pPr>
              <a:lnSpc>
                <a:spcPts val="4396"/>
              </a:lnSpc>
              <a:spcBef>
                <a:spcPct val="0"/>
              </a:spcBef>
            </a:pPr>
            <a:r>
              <a:rPr lang="en-US" sz="3140">
                <a:solidFill>
                  <a:srgbClr val="294885"/>
                </a:solidFill>
                <a:latin typeface="Canva Sans Bold"/>
              </a:rPr>
              <a:t>We used Struts 2 to create well architectured applications.</a:t>
            </a:r>
          </a:p>
        </p:txBody>
      </p:sp>
      <p:sp>
        <p:nvSpPr>
          <p:cNvPr id="49" name="TextBox 49"/>
          <p:cNvSpPr txBox="1"/>
          <p:nvPr/>
        </p:nvSpPr>
        <p:spPr>
          <a:xfrm>
            <a:off x="14016009" y="7151589"/>
            <a:ext cx="3243291" cy="2499378"/>
          </a:xfrm>
          <a:prstGeom prst="rect">
            <a:avLst/>
          </a:prstGeom>
        </p:spPr>
        <p:txBody>
          <a:bodyPr lIns="0" tIns="0" rIns="0" bIns="0" rtlCol="0" anchor="t">
            <a:spAutoFit/>
          </a:bodyPr>
          <a:lstStyle/>
          <a:p>
            <a:pPr>
              <a:lnSpc>
                <a:spcPts val="3989"/>
              </a:lnSpc>
              <a:spcBef>
                <a:spcPct val="0"/>
              </a:spcBef>
            </a:pPr>
            <a:r>
              <a:rPr lang="en-US" sz="2849">
                <a:solidFill>
                  <a:srgbClr val="294885"/>
                </a:solidFill>
                <a:latin typeface="Canva Sans Bold"/>
              </a:rPr>
              <a:t>Rest Api is used for getting data as Json object for verifying credentials.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AC026"/>
        </a:solidFill>
        <a:effectLst/>
      </p:bgPr>
    </p:bg>
    <p:spTree>
      <p:nvGrpSpPr>
        <p:cNvPr id="1" name=""/>
        <p:cNvGrpSpPr/>
        <p:nvPr/>
      </p:nvGrpSpPr>
      <p:grpSpPr>
        <a:xfrm>
          <a:off x="0" y="0"/>
          <a:ext cx="0" cy="0"/>
          <a:chOff x="0" y="0"/>
          <a:chExt cx="0" cy="0"/>
        </a:xfrm>
      </p:grpSpPr>
      <p:sp>
        <p:nvSpPr>
          <p:cNvPr id="2" name="AutoShape 2"/>
          <p:cNvSpPr/>
          <p:nvPr/>
        </p:nvSpPr>
        <p:spPr>
          <a:xfrm>
            <a:off x="7970355" y="1501109"/>
            <a:ext cx="3658915" cy="1376654"/>
          </a:xfrm>
          <a:prstGeom prst="rect">
            <a:avLst/>
          </a:prstGeom>
          <a:solidFill>
            <a:srgbClr val="FFFFFF"/>
          </a:solidFill>
        </p:spPr>
      </p:sp>
      <p:sp>
        <p:nvSpPr>
          <p:cNvPr id="3" name="AutoShape 3"/>
          <p:cNvSpPr/>
          <p:nvPr/>
        </p:nvSpPr>
        <p:spPr>
          <a:xfrm>
            <a:off x="12000745" y="1501109"/>
            <a:ext cx="3611509" cy="1438619"/>
          </a:xfrm>
          <a:prstGeom prst="rect">
            <a:avLst/>
          </a:prstGeom>
          <a:solidFill>
            <a:srgbClr val="FFFFFF"/>
          </a:solidFill>
        </p:spPr>
      </p:sp>
      <p:sp>
        <p:nvSpPr>
          <p:cNvPr id="4" name="TextBox 4"/>
          <p:cNvSpPr txBox="1"/>
          <p:nvPr/>
        </p:nvSpPr>
        <p:spPr>
          <a:xfrm>
            <a:off x="1162300" y="3948347"/>
            <a:ext cx="3159950" cy="396257"/>
          </a:xfrm>
          <a:prstGeom prst="rect">
            <a:avLst/>
          </a:prstGeom>
        </p:spPr>
        <p:txBody>
          <a:bodyPr lIns="0" tIns="0" rIns="0" bIns="0" rtlCol="0" anchor="t">
            <a:spAutoFit/>
          </a:bodyPr>
          <a:lstStyle/>
          <a:p>
            <a:pPr algn="ctr">
              <a:lnSpc>
                <a:spcPts val="3359"/>
              </a:lnSpc>
            </a:pPr>
            <a:r>
              <a:rPr lang="en-US" sz="2400" spc="264">
                <a:solidFill>
                  <a:srgbClr val="9AC026"/>
                </a:solidFill>
                <a:latin typeface="Montserrat Light Bold"/>
              </a:rPr>
              <a:t>SINGLE FEMALE</a:t>
            </a:r>
          </a:p>
        </p:txBody>
      </p:sp>
      <p:sp>
        <p:nvSpPr>
          <p:cNvPr id="5" name="TextBox 5"/>
          <p:cNvSpPr txBox="1"/>
          <p:nvPr/>
        </p:nvSpPr>
        <p:spPr>
          <a:xfrm>
            <a:off x="5430425" y="3964296"/>
            <a:ext cx="3159950" cy="396257"/>
          </a:xfrm>
          <a:prstGeom prst="rect">
            <a:avLst/>
          </a:prstGeom>
        </p:spPr>
        <p:txBody>
          <a:bodyPr lIns="0" tIns="0" rIns="0" bIns="0" rtlCol="0" anchor="t">
            <a:spAutoFit/>
          </a:bodyPr>
          <a:lstStyle/>
          <a:p>
            <a:pPr algn="ctr">
              <a:lnSpc>
                <a:spcPts val="3359"/>
              </a:lnSpc>
            </a:pPr>
            <a:r>
              <a:rPr lang="en-US" sz="2400" spc="264">
                <a:solidFill>
                  <a:srgbClr val="9AC026"/>
                </a:solidFill>
                <a:latin typeface="Montserrat Light Bold"/>
              </a:rPr>
              <a:t>SINGLE MALE</a:t>
            </a:r>
          </a:p>
        </p:txBody>
      </p:sp>
      <p:sp>
        <p:nvSpPr>
          <p:cNvPr id="6" name="AutoShape 6"/>
          <p:cNvSpPr/>
          <p:nvPr/>
        </p:nvSpPr>
        <p:spPr>
          <a:xfrm>
            <a:off x="4130181" y="1501109"/>
            <a:ext cx="3640149" cy="1220003"/>
          </a:xfrm>
          <a:prstGeom prst="rect">
            <a:avLst/>
          </a:prstGeom>
          <a:solidFill>
            <a:srgbClr val="FFFFFF"/>
          </a:solidFill>
        </p:spPr>
      </p:sp>
      <p:grpSp>
        <p:nvGrpSpPr>
          <p:cNvPr id="7" name="Group 7"/>
          <p:cNvGrpSpPr/>
          <p:nvPr/>
        </p:nvGrpSpPr>
        <p:grpSpPr>
          <a:xfrm>
            <a:off x="4130181" y="2721112"/>
            <a:ext cx="3640149" cy="2979947"/>
            <a:chOff x="0" y="0"/>
            <a:chExt cx="1976284" cy="1617851"/>
          </a:xfrm>
        </p:grpSpPr>
        <p:sp>
          <p:nvSpPr>
            <p:cNvPr id="8" name="Freeform 8"/>
            <p:cNvSpPr/>
            <p:nvPr/>
          </p:nvSpPr>
          <p:spPr>
            <a:xfrm>
              <a:off x="0" y="0"/>
              <a:ext cx="1976284" cy="1617851"/>
            </a:xfrm>
            <a:custGeom>
              <a:avLst/>
              <a:gdLst/>
              <a:ahLst/>
              <a:cxnLst/>
              <a:rect l="l" t="t" r="r" b="b"/>
              <a:pathLst>
                <a:path w="1976284" h="1617851">
                  <a:moveTo>
                    <a:pt x="0" y="0"/>
                  </a:moveTo>
                  <a:lnTo>
                    <a:pt x="1976284" y="0"/>
                  </a:lnTo>
                  <a:lnTo>
                    <a:pt x="1976284" y="1617851"/>
                  </a:lnTo>
                  <a:lnTo>
                    <a:pt x="0" y="1617851"/>
                  </a:lnTo>
                  <a:close/>
                </a:path>
              </a:pathLst>
            </a:custGeom>
            <a:solidFill>
              <a:srgbClr val="FFFFFF"/>
            </a:solidFill>
          </p:spPr>
        </p:sp>
        <p:sp>
          <p:nvSpPr>
            <p:cNvPr id="9" name="Freeform 9"/>
            <p:cNvSpPr/>
            <p:nvPr/>
          </p:nvSpPr>
          <p:spPr>
            <a:xfrm>
              <a:off x="59690" y="59690"/>
              <a:ext cx="1855634" cy="1497201"/>
            </a:xfrm>
            <a:custGeom>
              <a:avLst/>
              <a:gdLst/>
              <a:ahLst/>
              <a:cxnLst/>
              <a:rect l="l" t="t" r="r" b="b"/>
              <a:pathLst>
                <a:path w="1855634" h="1497201">
                  <a:moveTo>
                    <a:pt x="0" y="0"/>
                  </a:moveTo>
                  <a:lnTo>
                    <a:pt x="1855634" y="0"/>
                  </a:lnTo>
                  <a:lnTo>
                    <a:pt x="1855634" y="1497201"/>
                  </a:lnTo>
                  <a:lnTo>
                    <a:pt x="0" y="1497201"/>
                  </a:lnTo>
                  <a:close/>
                </a:path>
              </a:pathLst>
            </a:custGeom>
            <a:solidFill>
              <a:srgbClr val="9AC026"/>
            </a:solidFill>
          </p:spPr>
        </p:sp>
      </p:grpSp>
      <p:grpSp>
        <p:nvGrpSpPr>
          <p:cNvPr id="10" name="Group 10"/>
          <p:cNvGrpSpPr/>
          <p:nvPr/>
        </p:nvGrpSpPr>
        <p:grpSpPr>
          <a:xfrm>
            <a:off x="163442" y="2621284"/>
            <a:ext cx="3765349" cy="3079775"/>
            <a:chOff x="0" y="0"/>
            <a:chExt cx="2011544" cy="1645293"/>
          </a:xfrm>
        </p:grpSpPr>
        <p:sp>
          <p:nvSpPr>
            <p:cNvPr id="11" name="Freeform 11"/>
            <p:cNvSpPr/>
            <p:nvPr/>
          </p:nvSpPr>
          <p:spPr>
            <a:xfrm>
              <a:off x="0" y="0"/>
              <a:ext cx="2011544" cy="1645293"/>
            </a:xfrm>
            <a:custGeom>
              <a:avLst/>
              <a:gdLst/>
              <a:ahLst/>
              <a:cxnLst/>
              <a:rect l="l" t="t" r="r" b="b"/>
              <a:pathLst>
                <a:path w="2011544" h="1645293">
                  <a:moveTo>
                    <a:pt x="0" y="0"/>
                  </a:moveTo>
                  <a:lnTo>
                    <a:pt x="2011544" y="0"/>
                  </a:lnTo>
                  <a:lnTo>
                    <a:pt x="2011544" y="1645293"/>
                  </a:lnTo>
                  <a:lnTo>
                    <a:pt x="0" y="1645293"/>
                  </a:lnTo>
                  <a:close/>
                </a:path>
              </a:pathLst>
            </a:custGeom>
            <a:solidFill>
              <a:srgbClr val="FFFFFF"/>
            </a:solidFill>
          </p:spPr>
        </p:sp>
        <p:sp>
          <p:nvSpPr>
            <p:cNvPr id="12" name="Freeform 12"/>
            <p:cNvSpPr/>
            <p:nvPr/>
          </p:nvSpPr>
          <p:spPr>
            <a:xfrm>
              <a:off x="59690" y="59690"/>
              <a:ext cx="1890894" cy="1524643"/>
            </a:xfrm>
            <a:custGeom>
              <a:avLst/>
              <a:gdLst/>
              <a:ahLst/>
              <a:cxnLst/>
              <a:rect l="l" t="t" r="r" b="b"/>
              <a:pathLst>
                <a:path w="1890894" h="1524643">
                  <a:moveTo>
                    <a:pt x="0" y="0"/>
                  </a:moveTo>
                  <a:lnTo>
                    <a:pt x="1890894" y="0"/>
                  </a:lnTo>
                  <a:lnTo>
                    <a:pt x="1890894" y="1524643"/>
                  </a:lnTo>
                  <a:lnTo>
                    <a:pt x="0" y="1524643"/>
                  </a:lnTo>
                  <a:close/>
                </a:path>
              </a:pathLst>
            </a:custGeom>
            <a:solidFill>
              <a:srgbClr val="9AC026"/>
            </a:solidFill>
          </p:spPr>
        </p:sp>
      </p:grpSp>
      <p:sp>
        <p:nvSpPr>
          <p:cNvPr id="13" name="AutoShape 13"/>
          <p:cNvSpPr/>
          <p:nvPr/>
        </p:nvSpPr>
        <p:spPr>
          <a:xfrm>
            <a:off x="165541" y="1501109"/>
            <a:ext cx="3763250" cy="1120175"/>
          </a:xfrm>
          <a:prstGeom prst="rect">
            <a:avLst/>
          </a:prstGeom>
          <a:solidFill>
            <a:srgbClr val="FFFFFF"/>
          </a:solidFill>
        </p:spPr>
      </p:sp>
      <p:sp>
        <p:nvSpPr>
          <p:cNvPr id="14" name="AutoShape 14"/>
          <p:cNvSpPr/>
          <p:nvPr/>
        </p:nvSpPr>
        <p:spPr>
          <a:xfrm>
            <a:off x="0" y="0"/>
            <a:ext cx="12073457" cy="1320856"/>
          </a:xfrm>
          <a:prstGeom prst="rect">
            <a:avLst/>
          </a:prstGeom>
          <a:solidFill>
            <a:srgbClr val="FFFFFF"/>
          </a:solidFill>
        </p:spPr>
      </p:sp>
      <p:sp>
        <p:nvSpPr>
          <p:cNvPr id="15" name="TextBox 15"/>
          <p:cNvSpPr txBox="1"/>
          <p:nvPr/>
        </p:nvSpPr>
        <p:spPr>
          <a:xfrm>
            <a:off x="8392173" y="1611448"/>
            <a:ext cx="2834045" cy="178054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JQuery-AJAX</a:t>
            </a:r>
          </a:p>
          <a:p>
            <a:pPr algn="ctr">
              <a:lnSpc>
                <a:spcPts val="4759"/>
              </a:lnSpc>
            </a:pPr>
            <a:endParaRPr lang="en-US" sz="3399">
              <a:solidFill>
                <a:srgbClr val="294885"/>
              </a:solidFill>
              <a:latin typeface="Canva Sans Bold"/>
            </a:endParaRPr>
          </a:p>
          <a:p>
            <a:pPr algn="ctr">
              <a:lnSpc>
                <a:spcPts val="4759"/>
              </a:lnSpc>
            </a:pPr>
            <a:endParaRPr lang="en-US" sz="3399">
              <a:solidFill>
                <a:srgbClr val="294885"/>
              </a:solidFill>
              <a:latin typeface="Canva Sans Bold"/>
            </a:endParaRPr>
          </a:p>
        </p:txBody>
      </p:sp>
      <p:sp>
        <p:nvSpPr>
          <p:cNvPr id="16" name="TextBox 16"/>
          <p:cNvSpPr txBox="1"/>
          <p:nvPr/>
        </p:nvSpPr>
        <p:spPr>
          <a:xfrm>
            <a:off x="12000745" y="1434434"/>
            <a:ext cx="3495382" cy="2196580"/>
          </a:xfrm>
          <a:prstGeom prst="rect">
            <a:avLst/>
          </a:prstGeom>
        </p:spPr>
        <p:txBody>
          <a:bodyPr lIns="0" tIns="0" rIns="0" bIns="0" rtlCol="0" anchor="t">
            <a:spAutoFit/>
          </a:bodyPr>
          <a:lstStyle/>
          <a:p>
            <a:pPr algn="ctr">
              <a:lnSpc>
                <a:spcPts val="4403"/>
              </a:lnSpc>
            </a:pPr>
            <a:r>
              <a:rPr lang="en-US" sz="3145">
                <a:solidFill>
                  <a:srgbClr val="294885"/>
                </a:solidFill>
                <a:latin typeface="Canva Sans Bold"/>
              </a:rPr>
              <a:t>Bootstrap CSS,JSP,JSTL</a:t>
            </a:r>
          </a:p>
          <a:p>
            <a:pPr algn="ctr">
              <a:lnSpc>
                <a:spcPts val="4403"/>
              </a:lnSpc>
            </a:pPr>
            <a:endParaRPr lang="en-US" sz="3145">
              <a:solidFill>
                <a:srgbClr val="294885"/>
              </a:solidFill>
              <a:latin typeface="Canva Sans Bold"/>
            </a:endParaRPr>
          </a:p>
          <a:p>
            <a:pPr algn="ctr">
              <a:lnSpc>
                <a:spcPts val="4403"/>
              </a:lnSpc>
            </a:pPr>
            <a:endParaRPr lang="en-US" sz="3145">
              <a:solidFill>
                <a:srgbClr val="294885"/>
              </a:solidFill>
              <a:latin typeface="Canva Sans Bold"/>
            </a:endParaRPr>
          </a:p>
        </p:txBody>
      </p:sp>
      <p:grpSp>
        <p:nvGrpSpPr>
          <p:cNvPr id="17" name="Group 17"/>
          <p:cNvGrpSpPr/>
          <p:nvPr/>
        </p:nvGrpSpPr>
        <p:grpSpPr>
          <a:xfrm>
            <a:off x="7989121" y="2877763"/>
            <a:ext cx="3640149" cy="2752494"/>
            <a:chOff x="0" y="0"/>
            <a:chExt cx="1976284" cy="1494364"/>
          </a:xfrm>
        </p:grpSpPr>
        <p:sp>
          <p:nvSpPr>
            <p:cNvPr id="18" name="Freeform 18"/>
            <p:cNvSpPr/>
            <p:nvPr/>
          </p:nvSpPr>
          <p:spPr>
            <a:xfrm>
              <a:off x="0" y="0"/>
              <a:ext cx="1976284" cy="1494364"/>
            </a:xfrm>
            <a:custGeom>
              <a:avLst/>
              <a:gdLst/>
              <a:ahLst/>
              <a:cxnLst/>
              <a:rect l="l" t="t" r="r" b="b"/>
              <a:pathLst>
                <a:path w="1976284" h="1494364">
                  <a:moveTo>
                    <a:pt x="0" y="0"/>
                  </a:moveTo>
                  <a:lnTo>
                    <a:pt x="1976284" y="0"/>
                  </a:lnTo>
                  <a:lnTo>
                    <a:pt x="1976284" y="1494364"/>
                  </a:lnTo>
                  <a:lnTo>
                    <a:pt x="0" y="1494364"/>
                  </a:lnTo>
                  <a:close/>
                </a:path>
              </a:pathLst>
            </a:custGeom>
            <a:solidFill>
              <a:srgbClr val="FFFFFF"/>
            </a:solidFill>
          </p:spPr>
        </p:sp>
        <p:sp>
          <p:nvSpPr>
            <p:cNvPr id="19" name="Freeform 19"/>
            <p:cNvSpPr/>
            <p:nvPr/>
          </p:nvSpPr>
          <p:spPr>
            <a:xfrm>
              <a:off x="59690" y="59690"/>
              <a:ext cx="1855634" cy="1373714"/>
            </a:xfrm>
            <a:custGeom>
              <a:avLst/>
              <a:gdLst/>
              <a:ahLst/>
              <a:cxnLst/>
              <a:rect l="l" t="t" r="r" b="b"/>
              <a:pathLst>
                <a:path w="1855634" h="1373714">
                  <a:moveTo>
                    <a:pt x="0" y="0"/>
                  </a:moveTo>
                  <a:lnTo>
                    <a:pt x="1855634" y="0"/>
                  </a:lnTo>
                  <a:lnTo>
                    <a:pt x="1855634" y="1373714"/>
                  </a:lnTo>
                  <a:lnTo>
                    <a:pt x="0" y="1373714"/>
                  </a:lnTo>
                  <a:close/>
                </a:path>
              </a:pathLst>
            </a:custGeom>
            <a:solidFill>
              <a:srgbClr val="9AC026"/>
            </a:solidFill>
          </p:spPr>
        </p:sp>
      </p:grpSp>
      <p:grpSp>
        <p:nvGrpSpPr>
          <p:cNvPr id="20" name="Group 20"/>
          <p:cNvGrpSpPr/>
          <p:nvPr/>
        </p:nvGrpSpPr>
        <p:grpSpPr>
          <a:xfrm>
            <a:off x="12000745" y="2877763"/>
            <a:ext cx="3625829" cy="2823295"/>
            <a:chOff x="0" y="0"/>
            <a:chExt cx="1968509" cy="1532803"/>
          </a:xfrm>
        </p:grpSpPr>
        <p:sp>
          <p:nvSpPr>
            <p:cNvPr id="21" name="Freeform 21"/>
            <p:cNvSpPr/>
            <p:nvPr/>
          </p:nvSpPr>
          <p:spPr>
            <a:xfrm>
              <a:off x="0" y="0"/>
              <a:ext cx="1968509" cy="1532803"/>
            </a:xfrm>
            <a:custGeom>
              <a:avLst/>
              <a:gdLst/>
              <a:ahLst/>
              <a:cxnLst/>
              <a:rect l="l" t="t" r="r" b="b"/>
              <a:pathLst>
                <a:path w="1968509" h="1532803">
                  <a:moveTo>
                    <a:pt x="0" y="0"/>
                  </a:moveTo>
                  <a:lnTo>
                    <a:pt x="1968509" y="0"/>
                  </a:lnTo>
                  <a:lnTo>
                    <a:pt x="1968509" y="1532803"/>
                  </a:lnTo>
                  <a:lnTo>
                    <a:pt x="0" y="1532803"/>
                  </a:lnTo>
                  <a:close/>
                </a:path>
              </a:pathLst>
            </a:custGeom>
            <a:solidFill>
              <a:srgbClr val="FFFFFF"/>
            </a:solidFill>
          </p:spPr>
        </p:sp>
        <p:sp>
          <p:nvSpPr>
            <p:cNvPr id="22" name="Freeform 22"/>
            <p:cNvSpPr/>
            <p:nvPr/>
          </p:nvSpPr>
          <p:spPr>
            <a:xfrm>
              <a:off x="59690" y="59690"/>
              <a:ext cx="1847859" cy="1412153"/>
            </a:xfrm>
            <a:custGeom>
              <a:avLst/>
              <a:gdLst/>
              <a:ahLst/>
              <a:cxnLst/>
              <a:rect l="l" t="t" r="r" b="b"/>
              <a:pathLst>
                <a:path w="1847859" h="1412153">
                  <a:moveTo>
                    <a:pt x="0" y="0"/>
                  </a:moveTo>
                  <a:lnTo>
                    <a:pt x="1847859" y="0"/>
                  </a:lnTo>
                  <a:lnTo>
                    <a:pt x="1847859" y="1412153"/>
                  </a:lnTo>
                  <a:lnTo>
                    <a:pt x="0" y="1412153"/>
                  </a:lnTo>
                  <a:close/>
                </a:path>
              </a:pathLst>
            </a:custGeom>
            <a:solidFill>
              <a:srgbClr val="9AC026"/>
            </a:solidFill>
          </p:spPr>
        </p:sp>
      </p:grpSp>
      <p:grpSp>
        <p:nvGrpSpPr>
          <p:cNvPr id="23" name="Group 23"/>
          <p:cNvGrpSpPr/>
          <p:nvPr/>
        </p:nvGrpSpPr>
        <p:grpSpPr>
          <a:xfrm>
            <a:off x="13819862" y="7266832"/>
            <a:ext cx="3640149" cy="3020168"/>
            <a:chOff x="0" y="0"/>
            <a:chExt cx="1949964" cy="1617851"/>
          </a:xfrm>
        </p:grpSpPr>
        <p:sp>
          <p:nvSpPr>
            <p:cNvPr id="24" name="Freeform 24"/>
            <p:cNvSpPr/>
            <p:nvPr/>
          </p:nvSpPr>
          <p:spPr>
            <a:xfrm>
              <a:off x="0" y="0"/>
              <a:ext cx="1949964" cy="1617851"/>
            </a:xfrm>
            <a:custGeom>
              <a:avLst/>
              <a:gdLst/>
              <a:ahLst/>
              <a:cxnLst/>
              <a:rect l="l" t="t" r="r" b="b"/>
              <a:pathLst>
                <a:path w="1949964" h="1617851">
                  <a:moveTo>
                    <a:pt x="0" y="0"/>
                  </a:moveTo>
                  <a:lnTo>
                    <a:pt x="1949964" y="0"/>
                  </a:lnTo>
                  <a:lnTo>
                    <a:pt x="1949964" y="1617851"/>
                  </a:lnTo>
                  <a:lnTo>
                    <a:pt x="0" y="1617851"/>
                  </a:lnTo>
                  <a:close/>
                </a:path>
              </a:pathLst>
            </a:custGeom>
            <a:solidFill>
              <a:srgbClr val="FFFFFF"/>
            </a:solidFill>
          </p:spPr>
        </p:sp>
        <p:sp>
          <p:nvSpPr>
            <p:cNvPr id="25" name="Freeform 25"/>
            <p:cNvSpPr/>
            <p:nvPr/>
          </p:nvSpPr>
          <p:spPr>
            <a:xfrm>
              <a:off x="59690" y="59690"/>
              <a:ext cx="1829314" cy="1497201"/>
            </a:xfrm>
            <a:custGeom>
              <a:avLst/>
              <a:gdLst/>
              <a:ahLst/>
              <a:cxnLst/>
              <a:rect l="l" t="t" r="r" b="b"/>
              <a:pathLst>
                <a:path w="1829314" h="1497201">
                  <a:moveTo>
                    <a:pt x="0" y="0"/>
                  </a:moveTo>
                  <a:lnTo>
                    <a:pt x="1829314" y="0"/>
                  </a:lnTo>
                  <a:lnTo>
                    <a:pt x="1829314" y="1497201"/>
                  </a:lnTo>
                  <a:lnTo>
                    <a:pt x="0" y="1497201"/>
                  </a:lnTo>
                  <a:close/>
                </a:path>
              </a:pathLst>
            </a:custGeom>
            <a:solidFill>
              <a:srgbClr val="9AC026"/>
            </a:solidFill>
          </p:spPr>
        </p:sp>
      </p:grpSp>
      <p:sp>
        <p:nvSpPr>
          <p:cNvPr id="26" name="AutoShape 26"/>
          <p:cNvSpPr/>
          <p:nvPr/>
        </p:nvSpPr>
        <p:spPr>
          <a:xfrm>
            <a:off x="13806499" y="5890682"/>
            <a:ext cx="3640149" cy="1376149"/>
          </a:xfrm>
          <a:prstGeom prst="rect">
            <a:avLst/>
          </a:prstGeom>
          <a:solidFill>
            <a:srgbClr val="FFFFFF"/>
          </a:solidFill>
        </p:spPr>
      </p:sp>
      <p:sp>
        <p:nvSpPr>
          <p:cNvPr id="27" name="AutoShape 27"/>
          <p:cNvSpPr/>
          <p:nvPr/>
        </p:nvSpPr>
        <p:spPr>
          <a:xfrm>
            <a:off x="9144000" y="5890682"/>
            <a:ext cx="3658915" cy="1376654"/>
          </a:xfrm>
          <a:prstGeom prst="rect">
            <a:avLst/>
          </a:prstGeom>
          <a:solidFill>
            <a:srgbClr val="FFFFFF"/>
          </a:solidFill>
        </p:spPr>
      </p:sp>
      <p:grpSp>
        <p:nvGrpSpPr>
          <p:cNvPr id="28" name="Group 28"/>
          <p:cNvGrpSpPr/>
          <p:nvPr/>
        </p:nvGrpSpPr>
        <p:grpSpPr>
          <a:xfrm>
            <a:off x="9138397" y="7249244"/>
            <a:ext cx="3645752" cy="2856436"/>
            <a:chOff x="0" y="0"/>
            <a:chExt cx="1976284" cy="1548413"/>
          </a:xfrm>
        </p:grpSpPr>
        <p:sp>
          <p:nvSpPr>
            <p:cNvPr id="29" name="Freeform 29"/>
            <p:cNvSpPr/>
            <p:nvPr/>
          </p:nvSpPr>
          <p:spPr>
            <a:xfrm>
              <a:off x="0" y="0"/>
              <a:ext cx="1976284" cy="1548413"/>
            </a:xfrm>
            <a:custGeom>
              <a:avLst/>
              <a:gdLst/>
              <a:ahLst/>
              <a:cxnLst/>
              <a:rect l="l" t="t" r="r" b="b"/>
              <a:pathLst>
                <a:path w="1976284" h="1548413">
                  <a:moveTo>
                    <a:pt x="0" y="0"/>
                  </a:moveTo>
                  <a:lnTo>
                    <a:pt x="1976284" y="0"/>
                  </a:lnTo>
                  <a:lnTo>
                    <a:pt x="1976284" y="1548413"/>
                  </a:lnTo>
                  <a:lnTo>
                    <a:pt x="0" y="1548413"/>
                  </a:lnTo>
                  <a:close/>
                </a:path>
              </a:pathLst>
            </a:custGeom>
            <a:solidFill>
              <a:srgbClr val="FFFFFF"/>
            </a:solidFill>
          </p:spPr>
        </p:sp>
        <p:sp>
          <p:nvSpPr>
            <p:cNvPr id="30" name="Freeform 30"/>
            <p:cNvSpPr/>
            <p:nvPr/>
          </p:nvSpPr>
          <p:spPr>
            <a:xfrm>
              <a:off x="59690" y="59690"/>
              <a:ext cx="1855634" cy="1427763"/>
            </a:xfrm>
            <a:custGeom>
              <a:avLst/>
              <a:gdLst/>
              <a:ahLst/>
              <a:cxnLst/>
              <a:rect l="l" t="t" r="r" b="b"/>
              <a:pathLst>
                <a:path w="1855634" h="1427763">
                  <a:moveTo>
                    <a:pt x="0" y="0"/>
                  </a:moveTo>
                  <a:lnTo>
                    <a:pt x="1855634" y="0"/>
                  </a:lnTo>
                  <a:lnTo>
                    <a:pt x="1855634" y="1427763"/>
                  </a:lnTo>
                  <a:lnTo>
                    <a:pt x="0" y="1427763"/>
                  </a:lnTo>
                  <a:close/>
                </a:path>
              </a:pathLst>
            </a:custGeom>
            <a:solidFill>
              <a:srgbClr val="9AC026"/>
            </a:solidFill>
          </p:spPr>
        </p:sp>
      </p:grpSp>
      <p:pic>
        <p:nvPicPr>
          <p:cNvPr id="31" name="Picture 31"/>
          <p:cNvPicPr>
            <a:picLocks noChangeAspect="1"/>
          </p:cNvPicPr>
          <p:nvPr/>
        </p:nvPicPr>
        <p:blipFill>
          <a:blip r:embed="rId2"/>
          <a:srcRect/>
          <a:stretch>
            <a:fillRect/>
          </a:stretch>
        </p:blipFill>
        <p:spPr>
          <a:xfrm>
            <a:off x="0" y="9037986"/>
            <a:ext cx="4480590" cy="1249014"/>
          </a:xfrm>
          <a:prstGeom prst="rect">
            <a:avLst/>
          </a:prstGeom>
        </p:spPr>
      </p:pic>
      <p:pic>
        <p:nvPicPr>
          <p:cNvPr id="32" name="Picture 32"/>
          <p:cNvPicPr>
            <a:picLocks noChangeAspect="1"/>
          </p:cNvPicPr>
          <p:nvPr/>
        </p:nvPicPr>
        <p:blipFill>
          <a:blip r:embed="rId3"/>
          <a:srcRect/>
          <a:stretch>
            <a:fillRect/>
          </a:stretch>
        </p:blipFill>
        <p:spPr>
          <a:xfrm>
            <a:off x="16231379" y="13591"/>
            <a:ext cx="1645314" cy="2788668"/>
          </a:xfrm>
          <a:prstGeom prst="rect">
            <a:avLst/>
          </a:prstGeom>
        </p:spPr>
      </p:pic>
      <p:sp>
        <p:nvSpPr>
          <p:cNvPr id="33" name="TextBox 33"/>
          <p:cNvSpPr txBox="1"/>
          <p:nvPr/>
        </p:nvSpPr>
        <p:spPr>
          <a:xfrm>
            <a:off x="2047166" y="200659"/>
            <a:ext cx="8288298" cy="828041"/>
          </a:xfrm>
          <a:prstGeom prst="rect">
            <a:avLst/>
          </a:prstGeom>
        </p:spPr>
        <p:txBody>
          <a:bodyPr lIns="0" tIns="0" rIns="0" bIns="0" rtlCol="0" anchor="t">
            <a:spAutoFit/>
          </a:bodyPr>
          <a:lstStyle/>
          <a:p>
            <a:pPr algn="ctr">
              <a:lnSpc>
                <a:spcPts val="6859"/>
              </a:lnSpc>
            </a:pPr>
            <a:r>
              <a:rPr lang="en-US" sz="4899" u="sng">
                <a:solidFill>
                  <a:srgbClr val="294885"/>
                </a:solidFill>
                <a:latin typeface="Canva Sans Bold"/>
              </a:rPr>
              <a:t>Technologies Implemented</a:t>
            </a:r>
          </a:p>
        </p:txBody>
      </p:sp>
      <p:sp>
        <p:nvSpPr>
          <p:cNvPr id="34" name="TextBox 34"/>
          <p:cNvSpPr txBox="1"/>
          <p:nvPr/>
        </p:nvSpPr>
        <p:spPr>
          <a:xfrm>
            <a:off x="13785498" y="5824007"/>
            <a:ext cx="3653512" cy="1780540"/>
          </a:xfrm>
          <a:prstGeom prst="rect">
            <a:avLst/>
          </a:prstGeom>
        </p:spPr>
        <p:txBody>
          <a:bodyPr lIns="0" tIns="0" rIns="0" bIns="0" rtlCol="0" anchor="t">
            <a:spAutoFit/>
          </a:bodyPr>
          <a:lstStyle/>
          <a:p>
            <a:pPr algn="ctr">
              <a:lnSpc>
                <a:spcPts val="4759"/>
              </a:lnSpc>
            </a:pPr>
            <a:r>
              <a:rPr lang="en-US" sz="3399">
                <a:solidFill>
                  <a:srgbClr val="294885"/>
                </a:solidFill>
                <a:latin typeface="Canva Sans Bold"/>
              </a:rPr>
              <a:t>Apache Tomcat Server</a:t>
            </a:r>
          </a:p>
          <a:p>
            <a:pPr algn="ctr">
              <a:lnSpc>
                <a:spcPts val="4759"/>
              </a:lnSpc>
            </a:pPr>
            <a:endParaRPr lang="en-US" sz="3399">
              <a:solidFill>
                <a:srgbClr val="294885"/>
              </a:solidFill>
              <a:latin typeface="Canva Sans Bold"/>
            </a:endParaRPr>
          </a:p>
        </p:txBody>
      </p:sp>
      <p:sp>
        <p:nvSpPr>
          <p:cNvPr id="35" name="TextBox 35"/>
          <p:cNvSpPr txBox="1"/>
          <p:nvPr/>
        </p:nvSpPr>
        <p:spPr>
          <a:xfrm>
            <a:off x="166906" y="1740478"/>
            <a:ext cx="3761885" cy="613410"/>
          </a:xfrm>
          <a:prstGeom prst="rect">
            <a:avLst/>
          </a:prstGeom>
        </p:spPr>
        <p:txBody>
          <a:bodyPr lIns="0" tIns="0" rIns="0" bIns="0" rtlCol="0" anchor="t">
            <a:spAutoFit/>
          </a:bodyPr>
          <a:lstStyle/>
          <a:p>
            <a:pPr algn="ctr">
              <a:lnSpc>
                <a:spcPts val="5039"/>
              </a:lnSpc>
              <a:spcBef>
                <a:spcPct val="0"/>
              </a:spcBef>
            </a:pPr>
            <a:r>
              <a:rPr lang="en-US" sz="3599">
                <a:solidFill>
                  <a:srgbClr val="294885"/>
                </a:solidFill>
                <a:latin typeface="Canva Sans Bold"/>
              </a:rPr>
              <a:t>Git &amp; Github</a:t>
            </a:r>
          </a:p>
        </p:txBody>
      </p:sp>
      <p:sp>
        <p:nvSpPr>
          <p:cNvPr id="36" name="TextBox 36"/>
          <p:cNvSpPr txBox="1"/>
          <p:nvPr/>
        </p:nvSpPr>
        <p:spPr>
          <a:xfrm>
            <a:off x="4130181" y="1750486"/>
            <a:ext cx="3367533" cy="539233"/>
          </a:xfrm>
          <a:prstGeom prst="rect">
            <a:avLst/>
          </a:prstGeom>
        </p:spPr>
        <p:txBody>
          <a:bodyPr lIns="0" tIns="0" rIns="0" bIns="0" rtlCol="0" anchor="t">
            <a:spAutoFit/>
          </a:bodyPr>
          <a:lstStyle/>
          <a:p>
            <a:pPr algn="ctr">
              <a:lnSpc>
                <a:spcPts val="4403"/>
              </a:lnSpc>
              <a:spcBef>
                <a:spcPct val="0"/>
              </a:spcBef>
            </a:pPr>
            <a:r>
              <a:rPr lang="en-US" sz="3145">
                <a:solidFill>
                  <a:srgbClr val="294885"/>
                </a:solidFill>
                <a:latin typeface="Canva Sans Bold"/>
              </a:rPr>
              <a:t>JavaScript</a:t>
            </a:r>
          </a:p>
        </p:txBody>
      </p:sp>
      <p:sp>
        <p:nvSpPr>
          <p:cNvPr id="37" name="TextBox 37"/>
          <p:cNvSpPr txBox="1"/>
          <p:nvPr/>
        </p:nvSpPr>
        <p:spPr>
          <a:xfrm>
            <a:off x="307230" y="2764159"/>
            <a:ext cx="3451476" cy="2056070"/>
          </a:xfrm>
          <a:prstGeom prst="rect">
            <a:avLst/>
          </a:prstGeom>
        </p:spPr>
        <p:txBody>
          <a:bodyPr lIns="0" tIns="0" rIns="0" bIns="0" rtlCol="0" anchor="t">
            <a:spAutoFit/>
          </a:bodyPr>
          <a:lstStyle/>
          <a:p>
            <a:pPr>
              <a:lnSpc>
                <a:spcPts val="3285"/>
              </a:lnSpc>
              <a:spcBef>
                <a:spcPct val="0"/>
              </a:spcBef>
            </a:pPr>
            <a:r>
              <a:rPr lang="en-US" sz="2347">
                <a:solidFill>
                  <a:srgbClr val="262F70"/>
                </a:solidFill>
                <a:latin typeface="Canva Sans Bold"/>
              </a:rPr>
              <a:t>Git is used to tracking changes in the source code, enabling  team members to work together</a:t>
            </a:r>
          </a:p>
        </p:txBody>
      </p:sp>
      <p:sp>
        <p:nvSpPr>
          <p:cNvPr id="38" name="TextBox 38"/>
          <p:cNvSpPr txBox="1"/>
          <p:nvPr/>
        </p:nvSpPr>
        <p:spPr>
          <a:xfrm>
            <a:off x="4322251" y="2886001"/>
            <a:ext cx="3295395" cy="2530970"/>
          </a:xfrm>
          <a:prstGeom prst="rect">
            <a:avLst/>
          </a:prstGeom>
        </p:spPr>
        <p:txBody>
          <a:bodyPr lIns="0" tIns="0" rIns="0" bIns="0" rtlCol="0" anchor="t">
            <a:spAutoFit/>
          </a:bodyPr>
          <a:lstStyle/>
          <a:p>
            <a:pPr>
              <a:lnSpc>
                <a:spcPts val="2863"/>
              </a:lnSpc>
              <a:spcBef>
                <a:spcPct val="0"/>
              </a:spcBef>
            </a:pPr>
            <a:r>
              <a:rPr lang="en-US" sz="2045">
                <a:solidFill>
                  <a:srgbClr val="262F70"/>
                </a:solidFill>
                <a:latin typeface="Canva Sans Bold"/>
              </a:rPr>
              <a:t>JS allows developers to create a dynamic and interactive web pages and also enables us to load content into a document without reloading the entire page.</a:t>
            </a:r>
          </a:p>
        </p:txBody>
      </p:sp>
      <p:sp>
        <p:nvSpPr>
          <p:cNvPr id="39" name="TextBox 39"/>
          <p:cNvSpPr txBox="1"/>
          <p:nvPr/>
        </p:nvSpPr>
        <p:spPr>
          <a:xfrm>
            <a:off x="8160855" y="2942256"/>
            <a:ext cx="3327765" cy="2585734"/>
          </a:xfrm>
          <a:prstGeom prst="rect">
            <a:avLst/>
          </a:prstGeom>
        </p:spPr>
        <p:txBody>
          <a:bodyPr lIns="0" tIns="0" rIns="0" bIns="0" rtlCol="0" anchor="t">
            <a:spAutoFit/>
          </a:bodyPr>
          <a:lstStyle/>
          <a:p>
            <a:pPr>
              <a:lnSpc>
                <a:spcPts val="2949"/>
              </a:lnSpc>
              <a:spcBef>
                <a:spcPct val="0"/>
              </a:spcBef>
            </a:pPr>
            <a:r>
              <a:rPr lang="en-US" sz="2106">
                <a:solidFill>
                  <a:srgbClr val="262F70"/>
                </a:solidFill>
                <a:latin typeface="Canva Sans Bold"/>
              </a:rPr>
              <a:t>Ajax speeds up response time.is the method of exchanging data with a server, and updating parts of a web page, without reloading the entire page.</a:t>
            </a:r>
          </a:p>
        </p:txBody>
      </p:sp>
      <p:sp>
        <p:nvSpPr>
          <p:cNvPr id="40" name="TextBox 40"/>
          <p:cNvSpPr txBox="1"/>
          <p:nvPr/>
        </p:nvSpPr>
        <p:spPr>
          <a:xfrm>
            <a:off x="12124570" y="3007899"/>
            <a:ext cx="3487684" cy="1153519"/>
          </a:xfrm>
          <a:prstGeom prst="rect">
            <a:avLst/>
          </a:prstGeom>
        </p:spPr>
        <p:txBody>
          <a:bodyPr lIns="0" tIns="0" rIns="0" bIns="0" rtlCol="0" anchor="t">
            <a:spAutoFit/>
          </a:bodyPr>
          <a:lstStyle/>
          <a:p>
            <a:pPr>
              <a:lnSpc>
                <a:spcPts val="3095"/>
              </a:lnSpc>
              <a:spcBef>
                <a:spcPct val="0"/>
              </a:spcBef>
            </a:pPr>
            <a:r>
              <a:rPr lang="en-US" sz="2210">
                <a:solidFill>
                  <a:srgbClr val="262F70"/>
                </a:solidFill>
                <a:latin typeface="Canva Sans Bold"/>
              </a:rPr>
              <a:t>we have used bootstrap css to improve the styling of web pages</a:t>
            </a:r>
          </a:p>
        </p:txBody>
      </p:sp>
      <p:sp>
        <p:nvSpPr>
          <p:cNvPr id="41" name="TextBox 41"/>
          <p:cNvSpPr txBox="1"/>
          <p:nvPr/>
        </p:nvSpPr>
        <p:spPr>
          <a:xfrm>
            <a:off x="9618855" y="6282084"/>
            <a:ext cx="2505714" cy="605210"/>
          </a:xfrm>
          <a:prstGeom prst="rect">
            <a:avLst/>
          </a:prstGeom>
        </p:spPr>
        <p:txBody>
          <a:bodyPr lIns="0" tIns="0" rIns="0" bIns="0" rtlCol="0" anchor="t">
            <a:spAutoFit/>
          </a:bodyPr>
          <a:lstStyle/>
          <a:p>
            <a:pPr algn="ctr">
              <a:lnSpc>
                <a:spcPts val="4966"/>
              </a:lnSpc>
              <a:spcBef>
                <a:spcPct val="0"/>
              </a:spcBef>
            </a:pPr>
            <a:r>
              <a:rPr lang="en-US" sz="3547">
                <a:solidFill>
                  <a:srgbClr val="262F70"/>
                </a:solidFill>
                <a:latin typeface="Canva Sans Bold"/>
              </a:rPr>
              <a:t>chart.js</a:t>
            </a:r>
          </a:p>
        </p:txBody>
      </p:sp>
      <p:sp>
        <p:nvSpPr>
          <p:cNvPr id="42" name="TextBox 42"/>
          <p:cNvSpPr txBox="1"/>
          <p:nvPr/>
        </p:nvSpPr>
        <p:spPr>
          <a:xfrm>
            <a:off x="9280393" y="7470433"/>
            <a:ext cx="3386128" cy="2380995"/>
          </a:xfrm>
          <a:prstGeom prst="rect">
            <a:avLst/>
          </a:prstGeom>
        </p:spPr>
        <p:txBody>
          <a:bodyPr lIns="0" tIns="0" rIns="0" bIns="0" rtlCol="0" anchor="t">
            <a:spAutoFit/>
          </a:bodyPr>
          <a:lstStyle/>
          <a:p>
            <a:pPr>
              <a:lnSpc>
                <a:spcPts val="3164"/>
              </a:lnSpc>
              <a:spcBef>
                <a:spcPct val="0"/>
              </a:spcBef>
            </a:pPr>
            <a:r>
              <a:rPr lang="en-US" sz="2260">
                <a:solidFill>
                  <a:srgbClr val="262F70"/>
                </a:solidFill>
                <a:latin typeface="Canva Sans Bold"/>
              </a:rPr>
              <a:t>Chart.js is a JavaScript Graph which was used of getting analysis of our various data in form of representational graphs.</a:t>
            </a:r>
          </a:p>
        </p:txBody>
      </p:sp>
      <p:sp>
        <p:nvSpPr>
          <p:cNvPr id="43" name="TextBox 43"/>
          <p:cNvSpPr txBox="1"/>
          <p:nvPr/>
        </p:nvSpPr>
        <p:spPr>
          <a:xfrm>
            <a:off x="14011953" y="7515748"/>
            <a:ext cx="3448059" cy="2585029"/>
          </a:xfrm>
          <a:prstGeom prst="rect">
            <a:avLst/>
          </a:prstGeom>
        </p:spPr>
        <p:txBody>
          <a:bodyPr lIns="0" tIns="0" rIns="0" bIns="0" rtlCol="0" anchor="t">
            <a:spAutoFit/>
          </a:bodyPr>
          <a:lstStyle/>
          <a:p>
            <a:pPr>
              <a:lnSpc>
                <a:spcPts val="2943"/>
              </a:lnSpc>
              <a:spcBef>
                <a:spcPct val="0"/>
              </a:spcBef>
            </a:pPr>
            <a:r>
              <a:rPr lang="en-US" sz="2102">
                <a:solidFill>
                  <a:srgbClr val="000000"/>
                </a:solidFill>
                <a:latin typeface="Canva Sans Bold"/>
              </a:rPr>
              <a:t> </a:t>
            </a:r>
            <a:r>
              <a:rPr lang="en-US" sz="2102">
                <a:solidFill>
                  <a:srgbClr val="262F70"/>
                </a:solidFill>
                <a:latin typeface="Canva Sans Bold"/>
              </a:rPr>
              <a:t>apache tomcat is responsible to provide a run-time environment for the servlets. It provides an environment in which one could run their java code.</a:t>
            </a:r>
            <a:r>
              <a:rPr lang="en-US" sz="2102">
                <a:solidFill>
                  <a:srgbClr val="000000"/>
                </a:solidFill>
                <a:latin typeface="Canva Sans Bold"/>
              </a:rPr>
              <a:t> </a:t>
            </a:r>
          </a:p>
        </p:txBody>
      </p:sp>
      <p:sp>
        <p:nvSpPr>
          <p:cNvPr id="44" name="AutoShape 44"/>
          <p:cNvSpPr/>
          <p:nvPr/>
        </p:nvSpPr>
        <p:spPr>
          <a:xfrm>
            <a:off x="5180943" y="5872590"/>
            <a:ext cx="3658915" cy="1376654"/>
          </a:xfrm>
          <a:prstGeom prst="rect">
            <a:avLst/>
          </a:prstGeom>
          <a:solidFill>
            <a:srgbClr val="FFFFFF"/>
          </a:solidFill>
        </p:spPr>
      </p:sp>
      <p:grpSp>
        <p:nvGrpSpPr>
          <p:cNvPr id="45" name="Group 45"/>
          <p:cNvGrpSpPr/>
          <p:nvPr/>
        </p:nvGrpSpPr>
        <p:grpSpPr>
          <a:xfrm>
            <a:off x="5180943" y="7244340"/>
            <a:ext cx="3645752" cy="2856436"/>
            <a:chOff x="0" y="0"/>
            <a:chExt cx="1976284" cy="1548413"/>
          </a:xfrm>
        </p:grpSpPr>
        <p:sp>
          <p:nvSpPr>
            <p:cNvPr id="46" name="Freeform 46"/>
            <p:cNvSpPr/>
            <p:nvPr/>
          </p:nvSpPr>
          <p:spPr>
            <a:xfrm>
              <a:off x="0" y="0"/>
              <a:ext cx="1976284" cy="1548413"/>
            </a:xfrm>
            <a:custGeom>
              <a:avLst/>
              <a:gdLst/>
              <a:ahLst/>
              <a:cxnLst/>
              <a:rect l="l" t="t" r="r" b="b"/>
              <a:pathLst>
                <a:path w="1976284" h="1548413">
                  <a:moveTo>
                    <a:pt x="0" y="0"/>
                  </a:moveTo>
                  <a:lnTo>
                    <a:pt x="1976284" y="0"/>
                  </a:lnTo>
                  <a:lnTo>
                    <a:pt x="1976284" y="1548413"/>
                  </a:lnTo>
                  <a:lnTo>
                    <a:pt x="0" y="1548413"/>
                  </a:lnTo>
                  <a:close/>
                </a:path>
              </a:pathLst>
            </a:custGeom>
            <a:solidFill>
              <a:srgbClr val="FFFFFF"/>
            </a:solidFill>
          </p:spPr>
        </p:sp>
        <p:sp>
          <p:nvSpPr>
            <p:cNvPr id="47" name="Freeform 47"/>
            <p:cNvSpPr/>
            <p:nvPr/>
          </p:nvSpPr>
          <p:spPr>
            <a:xfrm>
              <a:off x="59690" y="59690"/>
              <a:ext cx="1855634" cy="1427763"/>
            </a:xfrm>
            <a:custGeom>
              <a:avLst/>
              <a:gdLst/>
              <a:ahLst/>
              <a:cxnLst/>
              <a:rect l="l" t="t" r="r" b="b"/>
              <a:pathLst>
                <a:path w="1855634" h="1427763">
                  <a:moveTo>
                    <a:pt x="0" y="0"/>
                  </a:moveTo>
                  <a:lnTo>
                    <a:pt x="1855634" y="0"/>
                  </a:lnTo>
                  <a:lnTo>
                    <a:pt x="1855634" y="1427763"/>
                  </a:lnTo>
                  <a:lnTo>
                    <a:pt x="0" y="1427763"/>
                  </a:lnTo>
                  <a:close/>
                </a:path>
              </a:pathLst>
            </a:custGeom>
            <a:solidFill>
              <a:srgbClr val="9AC026"/>
            </a:solidFill>
          </p:spPr>
        </p:sp>
      </p:grpSp>
      <p:sp>
        <p:nvSpPr>
          <p:cNvPr id="48" name="TextBox 48"/>
          <p:cNvSpPr txBox="1"/>
          <p:nvPr/>
        </p:nvSpPr>
        <p:spPr>
          <a:xfrm>
            <a:off x="5180943" y="6282084"/>
            <a:ext cx="3761885" cy="613410"/>
          </a:xfrm>
          <a:prstGeom prst="rect">
            <a:avLst/>
          </a:prstGeom>
        </p:spPr>
        <p:txBody>
          <a:bodyPr lIns="0" tIns="0" rIns="0" bIns="0" rtlCol="0" anchor="t">
            <a:spAutoFit/>
          </a:bodyPr>
          <a:lstStyle/>
          <a:p>
            <a:pPr algn="ctr">
              <a:lnSpc>
                <a:spcPts val="5039"/>
              </a:lnSpc>
              <a:spcBef>
                <a:spcPct val="0"/>
              </a:spcBef>
            </a:pPr>
            <a:r>
              <a:rPr lang="en-US" sz="3599">
                <a:solidFill>
                  <a:srgbClr val="294885"/>
                </a:solidFill>
                <a:latin typeface="Canva Sans Bold"/>
              </a:rPr>
              <a:t>Google Login</a:t>
            </a:r>
          </a:p>
        </p:txBody>
      </p:sp>
      <p:sp>
        <p:nvSpPr>
          <p:cNvPr id="49" name="TextBox 49"/>
          <p:cNvSpPr txBox="1"/>
          <p:nvPr/>
        </p:nvSpPr>
        <p:spPr>
          <a:xfrm>
            <a:off x="5341190" y="7439744"/>
            <a:ext cx="3498667" cy="2446334"/>
          </a:xfrm>
          <a:prstGeom prst="rect">
            <a:avLst/>
          </a:prstGeom>
        </p:spPr>
        <p:txBody>
          <a:bodyPr lIns="0" tIns="0" rIns="0" bIns="0" rtlCol="0" anchor="t">
            <a:spAutoFit/>
          </a:bodyPr>
          <a:lstStyle/>
          <a:p>
            <a:pPr>
              <a:lnSpc>
                <a:spcPts val="3237"/>
              </a:lnSpc>
            </a:pPr>
            <a:r>
              <a:rPr lang="en-US" sz="2312">
                <a:solidFill>
                  <a:srgbClr val="203965"/>
                </a:solidFill>
                <a:latin typeface="Canva Sans Bold"/>
              </a:rPr>
              <a:t>It is used for</a:t>
            </a:r>
          </a:p>
          <a:p>
            <a:pPr>
              <a:lnSpc>
                <a:spcPts val="3237"/>
              </a:lnSpc>
            </a:pPr>
            <a:r>
              <a:rPr lang="en-US" sz="2312">
                <a:solidFill>
                  <a:srgbClr val="203965"/>
                </a:solidFill>
                <a:latin typeface="Canva Sans Bold"/>
              </a:rPr>
              <a:t>authentication</a:t>
            </a:r>
          </a:p>
          <a:p>
            <a:pPr>
              <a:lnSpc>
                <a:spcPts val="3237"/>
              </a:lnSpc>
            </a:pPr>
            <a:r>
              <a:rPr lang="en-US" sz="2312">
                <a:solidFill>
                  <a:srgbClr val="203965"/>
                </a:solidFill>
                <a:latin typeface="Canva Sans Bold"/>
              </a:rPr>
              <a:t> purpose.</a:t>
            </a:r>
          </a:p>
          <a:p>
            <a:pPr>
              <a:lnSpc>
                <a:spcPts val="3237"/>
              </a:lnSpc>
            </a:pPr>
            <a:r>
              <a:rPr lang="en-US" sz="2312">
                <a:solidFill>
                  <a:srgbClr val="203965"/>
                </a:solidFill>
                <a:latin typeface="Canva Sans Bold"/>
              </a:rPr>
              <a:t>It is also often used as single sign in for third party services.</a:t>
            </a:r>
          </a:p>
        </p:txBody>
      </p:sp>
      <p:sp>
        <p:nvSpPr>
          <p:cNvPr id="50" name="AutoShape 50"/>
          <p:cNvSpPr/>
          <p:nvPr/>
        </p:nvSpPr>
        <p:spPr>
          <a:xfrm>
            <a:off x="471266" y="5967759"/>
            <a:ext cx="3457525" cy="1433062"/>
          </a:xfrm>
          <a:prstGeom prst="rect">
            <a:avLst/>
          </a:prstGeom>
          <a:solidFill>
            <a:srgbClr val="FFFFFF"/>
          </a:solidFill>
        </p:spPr>
      </p:sp>
      <p:sp>
        <p:nvSpPr>
          <p:cNvPr id="51" name="TextBox 51"/>
          <p:cNvSpPr txBox="1"/>
          <p:nvPr/>
        </p:nvSpPr>
        <p:spPr>
          <a:xfrm>
            <a:off x="471266" y="6332553"/>
            <a:ext cx="3658915" cy="580390"/>
          </a:xfrm>
          <a:prstGeom prst="rect">
            <a:avLst/>
          </a:prstGeom>
        </p:spPr>
        <p:txBody>
          <a:bodyPr lIns="0" tIns="0" rIns="0" bIns="0" rtlCol="0" anchor="t">
            <a:spAutoFit/>
          </a:bodyPr>
          <a:lstStyle/>
          <a:p>
            <a:pPr algn="ctr">
              <a:lnSpc>
                <a:spcPts val="4759"/>
              </a:lnSpc>
            </a:pPr>
            <a:r>
              <a:rPr lang="en-US" sz="3399">
                <a:solidFill>
                  <a:srgbClr val="2B4B82"/>
                </a:solidFill>
                <a:latin typeface="Canva Sans Bold"/>
              </a:rPr>
              <a:t>Photoshop</a:t>
            </a:r>
          </a:p>
        </p:txBody>
      </p:sp>
      <p:grpSp>
        <p:nvGrpSpPr>
          <p:cNvPr id="52" name="Group 52"/>
          <p:cNvGrpSpPr/>
          <p:nvPr/>
        </p:nvGrpSpPr>
        <p:grpSpPr>
          <a:xfrm>
            <a:off x="471266" y="7398718"/>
            <a:ext cx="3457525" cy="1418979"/>
            <a:chOff x="0" y="0"/>
            <a:chExt cx="1886949" cy="774410"/>
          </a:xfrm>
        </p:grpSpPr>
        <p:sp>
          <p:nvSpPr>
            <p:cNvPr id="53" name="Freeform 53"/>
            <p:cNvSpPr/>
            <p:nvPr/>
          </p:nvSpPr>
          <p:spPr>
            <a:xfrm>
              <a:off x="0" y="0"/>
              <a:ext cx="1886949" cy="774410"/>
            </a:xfrm>
            <a:custGeom>
              <a:avLst/>
              <a:gdLst/>
              <a:ahLst/>
              <a:cxnLst/>
              <a:rect l="l" t="t" r="r" b="b"/>
              <a:pathLst>
                <a:path w="1886949" h="774410">
                  <a:moveTo>
                    <a:pt x="0" y="0"/>
                  </a:moveTo>
                  <a:lnTo>
                    <a:pt x="1886949" y="0"/>
                  </a:lnTo>
                  <a:lnTo>
                    <a:pt x="1886949" y="774410"/>
                  </a:lnTo>
                  <a:lnTo>
                    <a:pt x="0" y="774410"/>
                  </a:lnTo>
                  <a:close/>
                </a:path>
              </a:pathLst>
            </a:custGeom>
            <a:solidFill>
              <a:srgbClr val="FFFFFF"/>
            </a:solidFill>
          </p:spPr>
        </p:sp>
        <p:sp>
          <p:nvSpPr>
            <p:cNvPr id="54" name="Freeform 54"/>
            <p:cNvSpPr/>
            <p:nvPr/>
          </p:nvSpPr>
          <p:spPr>
            <a:xfrm>
              <a:off x="59690" y="59690"/>
              <a:ext cx="1766299" cy="653760"/>
            </a:xfrm>
            <a:custGeom>
              <a:avLst/>
              <a:gdLst/>
              <a:ahLst/>
              <a:cxnLst/>
              <a:rect l="l" t="t" r="r" b="b"/>
              <a:pathLst>
                <a:path w="1766299" h="653760">
                  <a:moveTo>
                    <a:pt x="0" y="0"/>
                  </a:moveTo>
                  <a:lnTo>
                    <a:pt x="1766299" y="0"/>
                  </a:lnTo>
                  <a:lnTo>
                    <a:pt x="1766299" y="653760"/>
                  </a:lnTo>
                  <a:lnTo>
                    <a:pt x="0" y="653760"/>
                  </a:lnTo>
                  <a:close/>
                </a:path>
              </a:pathLst>
            </a:custGeom>
            <a:solidFill>
              <a:srgbClr val="9AC026"/>
            </a:solidFill>
          </p:spPr>
        </p:sp>
      </p:grpSp>
      <p:sp>
        <p:nvSpPr>
          <p:cNvPr id="55" name="TextBox 55"/>
          <p:cNvSpPr txBox="1"/>
          <p:nvPr/>
        </p:nvSpPr>
        <p:spPr>
          <a:xfrm>
            <a:off x="743408" y="7712542"/>
            <a:ext cx="3015298" cy="762955"/>
          </a:xfrm>
          <a:prstGeom prst="rect">
            <a:avLst/>
          </a:prstGeom>
        </p:spPr>
        <p:txBody>
          <a:bodyPr lIns="0" tIns="0" rIns="0" bIns="0" rtlCol="0" anchor="t">
            <a:spAutoFit/>
          </a:bodyPr>
          <a:lstStyle/>
          <a:p>
            <a:pPr algn="ctr">
              <a:lnSpc>
                <a:spcPts val="3097"/>
              </a:lnSpc>
            </a:pPr>
            <a:r>
              <a:rPr lang="en-US" sz="2212">
                <a:solidFill>
                  <a:srgbClr val="203965"/>
                </a:solidFill>
                <a:latin typeface="Canva Sans Bold"/>
              </a:rPr>
              <a:t>Create a attractive images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CE34"/>
        </a:solidFill>
        <a:effectLst/>
      </p:bgPr>
    </p:bg>
    <p:spTree>
      <p:nvGrpSpPr>
        <p:cNvPr id="1" name=""/>
        <p:cNvGrpSpPr/>
        <p:nvPr/>
      </p:nvGrpSpPr>
      <p:grpSpPr>
        <a:xfrm>
          <a:off x="0" y="0"/>
          <a:ext cx="0" cy="0"/>
          <a:chOff x="0" y="0"/>
          <a:chExt cx="0" cy="0"/>
        </a:xfrm>
      </p:grpSpPr>
      <p:grpSp>
        <p:nvGrpSpPr>
          <p:cNvPr id="2" name="Group 2"/>
          <p:cNvGrpSpPr/>
          <p:nvPr/>
        </p:nvGrpSpPr>
        <p:grpSpPr>
          <a:xfrm>
            <a:off x="-833502" y="2155685"/>
            <a:ext cx="18671146" cy="7599194"/>
            <a:chOff x="0" y="0"/>
            <a:chExt cx="4917504" cy="2001434"/>
          </a:xfrm>
        </p:grpSpPr>
        <p:sp>
          <p:nvSpPr>
            <p:cNvPr id="3" name="Freeform 3"/>
            <p:cNvSpPr/>
            <p:nvPr/>
          </p:nvSpPr>
          <p:spPr>
            <a:xfrm>
              <a:off x="0" y="0"/>
              <a:ext cx="4917503" cy="2001434"/>
            </a:xfrm>
            <a:custGeom>
              <a:avLst/>
              <a:gdLst/>
              <a:ahLst/>
              <a:cxnLst/>
              <a:rect l="l" t="t" r="r" b="b"/>
              <a:pathLst>
                <a:path w="4917503" h="2001434">
                  <a:moveTo>
                    <a:pt x="22806" y="0"/>
                  </a:moveTo>
                  <a:lnTo>
                    <a:pt x="4894698" y="0"/>
                  </a:lnTo>
                  <a:cubicBezTo>
                    <a:pt x="4907293" y="0"/>
                    <a:pt x="4917503" y="10210"/>
                    <a:pt x="4917503" y="22806"/>
                  </a:cubicBezTo>
                  <a:lnTo>
                    <a:pt x="4917503" y="1978628"/>
                  </a:lnTo>
                  <a:cubicBezTo>
                    <a:pt x="4917503" y="1991223"/>
                    <a:pt x="4907293" y="2001434"/>
                    <a:pt x="4894698" y="2001434"/>
                  </a:cubicBezTo>
                  <a:lnTo>
                    <a:pt x="22806" y="2001434"/>
                  </a:lnTo>
                  <a:cubicBezTo>
                    <a:pt x="10210" y="2001434"/>
                    <a:pt x="0" y="1991223"/>
                    <a:pt x="0" y="1978628"/>
                  </a:cubicBezTo>
                  <a:lnTo>
                    <a:pt x="0" y="22806"/>
                  </a:lnTo>
                  <a:cubicBezTo>
                    <a:pt x="0" y="10210"/>
                    <a:pt x="10210" y="0"/>
                    <a:pt x="22806" y="0"/>
                  </a:cubicBezTo>
                  <a:close/>
                </a:path>
              </a:pathLst>
            </a:custGeom>
            <a:solidFill>
              <a:srgbClr val="FFFFFF"/>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254899" y="354864"/>
            <a:ext cx="14598888" cy="1347672"/>
          </a:xfrm>
          <a:prstGeom prst="rect">
            <a:avLst/>
          </a:prstGeom>
          <a:solidFill>
            <a:srgbClr val="FFFFFF"/>
          </a:solidFill>
        </p:spPr>
      </p:sp>
      <p:sp>
        <p:nvSpPr>
          <p:cNvPr id="6" name="TextBox 6"/>
          <p:cNvSpPr txBox="1"/>
          <p:nvPr/>
        </p:nvSpPr>
        <p:spPr>
          <a:xfrm>
            <a:off x="254899" y="2250278"/>
            <a:ext cx="17317319" cy="7689147"/>
          </a:xfrm>
          <a:prstGeom prst="rect">
            <a:avLst/>
          </a:prstGeom>
        </p:spPr>
        <p:txBody>
          <a:bodyPr lIns="0" tIns="0" rIns="0" bIns="0" rtlCol="0" anchor="t">
            <a:spAutoFit/>
          </a:bodyPr>
          <a:lstStyle/>
          <a:p>
            <a:pPr>
              <a:lnSpc>
                <a:spcPts val="4063"/>
              </a:lnSpc>
            </a:pPr>
            <a:r>
              <a:rPr lang="en-US" sz="2902">
                <a:solidFill>
                  <a:srgbClr val="262F70"/>
                </a:solidFill>
                <a:latin typeface="Canva Sans"/>
              </a:rPr>
              <a:t>∙ We decided to build an Insurance web application with features like Responsive</a:t>
            </a:r>
          </a:p>
          <a:p>
            <a:pPr>
              <a:lnSpc>
                <a:spcPts val="4063"/>
              </a:lnSpc>
            </a:pPr>
            <a:r>
              <a:rPr lang="en-US" sz="2902">
                <a:solidFill>
                  <a:srgbClr val="262F70"/>
                </a:solidFill>
                <a:latin typeface="Canva Sans"/>
              </a:rPr>
              <a:t> front-end(Bootstrap, CSS, JS ), integrated MySQL database(through JDBC), displaying dynamic content as per role, Email Integration and  3rd Party REST API &amp; JSON integration ( for data validation).</a:t>
            </a:r>
          </a:p>
          <a:p>
            <a:pPr>
              <a:lnSpc>
                <a:spcPts val="4063"/>
              </a:lnSpc>
            </a:pPr>
            <a:endParaRPr lang="en-US" sz="2902">
              <a:solidFill>
                <a:srgbClr val="262F70"/>
              </a:solidFill>
              <a:latin typeface="Canva Sans"/>
            </a:endParaRPr>
          </a:p>
          <a:p>
            <a:pPr>
              <a:lnSpc>
                <a:spcPts val="4063"/>
              </a:lnSpc>
            </a:pPr>
            <a:r>
              <a:rPr lang="en-US" sz="2902">
                <a:solidFill>
                  <a:srgbClr val="262F70"/>
                </a:solidFill>
                <a:latin typeface="Canva Sans"/>
              </a:rPr>
              <a:t>∙ We used GitHub for version control and central repository.</a:t>
            </a:r>
          </a:p>
          <a:p>
            <a:pPr>
              <a:lnSpc>
                <a:spcPts val="4063"/>
              </a:lnSpc>
            </a:pPr>
            <a:endParaRPr lang="en-US" sz="2902">
              <a:solidFill>
                <a:srgbClr val="262F70"/>
              </a:solidFill>
              <a:latin typeface="Canva Sans"/>
            </a:endParaRPr>
          </a:p>
          <a:p>
            <a:pPr>
              <a:lnSpc>
                <a:spcPts val="4063"/>
              </a:lnSpc>
            </a:pPr>
            <a:r>
              <a:rPr lang="en-US" sz="2902">
                <a:solidFill>
                  <a:srgbClr val="262F70"/>
                </a:solidFill>
                <a:latin typeface="Canva Sans"/>
              </a:rPr>
              <a:t>∙ Retrieval and display of dynamic content was achieved using Struts Framework and JSTL.</a:t>
            </a:r>
          </a:p>
          <a:p>
            <a:pPr>
              <a:lnSpc>
                <a:spcPts val="4063"/>
              </a:lnSpc>
            </a:pPr>
            <a:endParaRPr lang="en-US" sz="2902">
              <a:solidFill>
                <a:srgbClr val="262F70"/>
              </a:solidFill>
              <a:latin typeface="Canva Sans"/>
            </a:endParaRPr>
          </a:p>
          <a:p>
            <a:pPr>
              <a:lnSpc>
                <a:spcPts val="4063"/>
              </a:lnSpc>
            </a:pPr>
            <a:r>
              <a:rPr lang="en-US" sz="2902">
                <a:solidFill>
                  <a:srgbClr val="262F70"/>
                </a:solidFill>
                <a:latin typeface="Canva Sans"/>
              </a:rPr>
              <a:t>∙ Implemented Email Integration using Gmail SMTP Server from the JAVAMail Web API.</a:t>
            </a:r>
          </a:p>
          <a:p>
            <a:pPr>
              <a:lnSpc>
                <a:spcPts val="4063"/>
              </a:lnSpc>
            </a:pPr>
            <a:endParaRPr lang="en-US" sz="2902">
              <a:solidFill>
                <a:srgbClr val="262F70"/>
              </a:solidFill>
              <a:latin typeface="Canva Sans"/>
            </a:endParaRPr>
          </a:p>
          <a:p>
            <a:pPr>
              <a:lnSpc>
                <a:spcPts val="4063"/>
              </a:lnSpc>
            </a:pPr>
            <a:r>
              <a:rPr lang="en-US" sz="2902">
                <a:solidFill>
                  <a:srgbClr val="262F70"/>
                </a:solidFill>
                <a:latin typeface="Canva Sans"/>
              </a:rPr>
              <a:t>∙ Used Chart.Js to depict dynamic graphical representaion of data.</a:t>
            </a:r>
          </a:p>
          <a:p>
            <a:pPr>
              <a:lnSpc>
                <a:spcPts val="4063"/>
              </a:lnSpc>
            </a:pPr>
            <a:endParaRPr lang="en-US" sz="2902">
              <a:solidFill>
                <a:srgbClr val="262F70"/>
              </a:solidFill>
              <a:latin typeface="Canva Sans"/>
            </a:endParaRPr>
          </a:p>
          <a:p>
            <a:pPr>
              <a:lnSpc>
                <a:spcPts val="4063"/>
              </a:lnSpc>
            </a:pPr>
            <a:r>
              <a:rPr lang="en-US" sz="2902">
                <a:solidFill>
                  <a:srgbClr val="262F70"/>
                </a:solidFill>
                <a:latin typeface="Canva Sans"/>
              </a:rPr>
              <a:t>∙ Wrike as agile tool.</a:t>
            </a:r>
          </a:p>
          <a:p>
            <a:pPr>
              <a:lnSpc>
                <a:spcPts val="4063"/>
              </a:lnSpc>
            </a:pPr>
            <a:endParaRPr lang="en-US" sz="2902">
              <a:solidFill>
                <a:srgbClr val="262F70"/>
              </a:solidFill>
              <a:latin typeface="Canva Sans"/>
            </a:endParaRPr>
          </a:p>
        </p:txBody>
      </p:sp>
      <p:sp>
        <p:nvSpPr>
          <p:cNvPr id="7" name="AutoShape 7"/>
          <p:cNvSpPr/>
          <p:nvPr/>
        </p:nvSpPr>
        <p:spPr>
          <a:xfrm>
            <a:off x="12955479" y="8846006"/>
            <a:ext cx="7384649" cy="1440994"/>
          </a:xfrm>
          <a:prstGeom prst="rect">
            <a:avLst/>
          </a:prstGeom>
          <a:solidFill>
            <a:srgbClr val="B8CE34"/>
          </a:solidFill>
        </p:spPr>
      </p:sp>
      <p:pic>
        <p:nvPicPr>
          <p:cNvPr id="8" name="Picture 8"/>
          <p:cNvPicPr>
            <a:picLocks noChangeAspect="1"/>
          </p:cNvPicPr>
          <p:nvPr/>
        </p:nvPicPr>
        <p:blipFill>
          <a:blip r:embed="rId2"/>
          <a:srcRect l="4069" t="9650" b="9650"/>
          <a:stretch>
            <a:fillRect/>
          </a:stretch>
        </p:blipFill>
        <p:spPr>
          <a:xfrm>
            <a:off x="12733996" y="8846006"/>
            <a:ext cx="5103648" cy="1196817"/>
          </a:xfrm>
          <a:prstGeom prst="rect">
            <a:avLst/>
          </a:prstGeom>
        </p:spPr>
      </p:pic>
      <p:sp>
        <p:nvSpPr>
          <p:cNvPr id="9" name="TextBox 9"/>
          <p:cNvSpPr txBox="1"/>
          <p:nvPr/>
        </p:nvSpPr>
        <p:spPr>
          <a:xfrm>
            <a:off x="-490909" y="404813"/>
            <a:ext cx="15344695" cy="981075"/>
          </a:xfrm>
          <a:prstGeom prst="rect">
            <a:avLst/>
          </a:prstGeom>
        </p:spPr>
        <p:txBody>
          <a:bodyPr lIns="0" tIns="0" rIns="0" bIns="0" rtlCol="0" anchor="t">
            <a:spAutoFit/>
          </a:bodyPr>
          <a:lstStyle/>
          <a:p>
            <a:pPr algn="ctr">
              <a:lnSpc>
                <a:spcPts val="7680"/>
              </a:lnSpc>
            </a:pPr>
            <a:r>
              <a:rPr lang="en-US" sz="6400" u="sng">
                <a:solidFill>
                  <a:srgbClr val="262F70"/>
                </a:solidFill>
                <a:latin typeface="Quicksand Bold"/>
              </a:rPr>
              <a:t>Technical Aspect Of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22837"/>
            <a:ext cx="11034902" cy="1611725"/>
          </a:xfrm>
          <a:prstGeom prst="rect">
            <a:avLst/>
          </a:prstGeom>
          <a:solidFill>
            <a:srgbClr val="B8CE34">
              <a:alpha val="85882"/>
            </a:srgbClr>
          </a:solidFill>
        </p:spPr>
      </p:sp>
      <p:sp>
        <p:nvSpPr>
          <p:cNvPr id="3" name="AutoShape 3"/>
          <p:cNvSpPr/>
          <p:nvPr/>
        </p:nvSpPr>
        <p:spPr>
          <a:xfrm>
            <a:off x="7253098" y="9386363"/>
            <a:ext cx="11034902" cy="900637"/>
          </a:xfrm>
          <a:prstGeom prst="rect">
            <a:avLst/>
          </a:prstGeom>
          <a:solidFill>
            <a:srgbClr val="B8CE34">
              <a:alpha val="85882"/>
            </a:srgbClr>
          </a:solidFill>
        </p:spPr>
      </p:sp>
      <p:pic>
        <p:nvPicPr>
          <p:cNvPr id="4" name="Picture 4"/>
          <p:cNvPicPr>
            <a:picLocks noChangeAspect="1"/>
          </p:cNvPicPr>
          <p:nvPr/>
        </p:nvPicPr>
        <p:blipFill>
          <a:blip r:embed="rId4"/>
          <a:srcRect/>
          <a:stretch>
            <a:fillRect/>
          </a:stretch>
        </p:blipFill>
        <p:spPr>
          <a:xfrm>
            <a:off x="253928" y="8819735"/>
            <a:ext cx="5263522" cy="1467265"/>
          </a:xfrm>
          <a:prstGeom prst="rect">
            <a:avLst/>
          </a:prstGeom>
        </p:spPr>
      </p:pic>
      <p:sp>
        <p:nvSpPr>
          <p:cNvPr id="5" name="AutoShape 5"/>
          <p:cNvSpPr/>
          <p:nvPr/>
        </p:nvSpPr>
        <p:spPr>
          <a:xfrm>
            <a:off x="12277272" y="2336765"/>
            <a:ext cx="5868510" cy="3697621"/>
          </a:xfrm>
          <a:prstGeom prst="rect">
            <a:avLst/>
          </a:prstGeom>
          <a:solidFill>
            <a:srgbClr val="E1EF90">
              <a:alpha val="85882"/>
            </a:srgbClr>
          </a:solid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2601999" y="2717716"/>
            <a:ext cx="5219057" cy="2935720"/>
          </a:xfrm>
          <a:prstGeom prst="rect">
            <a:avLst/>
          </a:prstGeom>
        </p:spPr>
      </p:pic>
      <p:pic>
        <p:nvPicPr>
          <p:cNvPr id="7" name="Picture 7"/>
          <p:cNvPicPr>
            <a:picLocks noChangeAspect="1"/>
          </p:cNvPicPr>
          <p:nvPr/>
        </p:nvPicPr>
        <p:blipFill>
          <a:blip r:embed="rId6"/>
          <a:srcRect/>
          <a:stretch>
            <a:fillRect/>
          </a:stretch>
        </p:blipFill>
        <p:spPr>
          <a:xfrm>
            <a:off x="253928" y="2074287"/>
            <a:ext cx="11676537" cy="6493970"/>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93441" y="5835641"/>
            <a:ext cx="435259" cy="75280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V="1">
            <a:off x="1028700" y="5835641"/>
            <a:ext cx="435259" cy="752807"/>
          </a:xfrm>
          <a:prstGeom prst="rect">
            <a:avLst/>
          </a:prstGeom>
        </p:spPr>
      </p:pic>
      <p:pic>
        <p:nvPicPr>
          <p:cNvPr id="10" name="Picture 10"/>
          <p:cNvPicPr>
            <a:picLocks noChangeAspect="1"/>
          </p:cNvPicPr>
          <p:nvPr/>
        </p:nvPicPr>
        <p:blipFill>
          <a:blip r:embed="rId9"/>
          <a:srcRect/>
          <a:stretch>
            <a:fillRect/>
          </a:stretch>
        </p:blipFill>
        <p:spPr>
          <a:xfrm>
            <a:off x="253928" y="6749101"/>
            <a:ext cx="2085963" cy="2057281"/>
          </a:xfrm>
          <a:prstGeom prst="rect">
            <a:avLst/>
          </a:prstGeom>
        </p:spPr>
      </p:pic>
      <p:sp>
        <p:nvSpPr>
          <p:cNvPr id="11" name="TextBox 11"/>
          <p:cNvSpPr txBox="1"/>
          <p:nvPr/>
        </p:nvSpPr>
        <p:spPr>
          <a:xfrm>
            <a:off x="1028700" y="494789"/>
            <a:ext cx="9120164" cy="1841977"/>
          </a:xfrm>
          <a:prstGeom prst="rect">
            <a:avLst/>
          </a:prstGeom>
        </p:spPr>
        <p:txBody>
          <a:bodyPr lIns="0" tIns="0" rIns="0" bIns="0" rtlCol="0" anchor="t">
            <a:spAutoFit/>
          </a:bodyPr>
          <a:lstStyle/>
          <a:p>
            <a:pPr algn="ctr">
              <a:lnSpc>
                <a:spcPts val="7442"/>
              </a:lnSpc>
            </a:pPr>
            <a:r>
              <a:rPr lang="en-US" sz="5315" u="sng">
                <a:solidFill>
                  <a:srgbClr val="294885"/>
                </a:solidFill>
                <a:latin typeface="Canva Sans Bold"/>
              </a:rPr>
              <a:t>Project Architecture</a:t>
            </a:r>
          </a:p>
          <a:p>
            <a:pPr algn="ctr">
              <a:lnSpc>
                <a:spcPts val="7442"/>
              </a:lnSpc>
            </a:pPr>
            <a:endParaRPr lang="en-US" sz="5315" u="sng">
              <a:solidFill>
                <a:srgbClr val="294885"/>
              </a:solidFill>
              <a:latin typeface="Canva Sans Bold"/>
            </a:endParaRPr>
          </a:p>
        </p:txBody>
      </p:sp>
      <p:sp>
        <p:nvSpPr>
          <p:cNvPr id="12" name="TextBox 12"/>
          <p:cNvSpPr txBox="1"/>
          <p:nvPr/>
        </p:nvSpPr>
        <p:spPr>
          <a:xfrm>
            <a:off x="14319571" y="1221153"/>
            <a:ext cx="1783913" cy="613410"/>
          </a:xfrm>
          <a:prstGeom prst="rect">
            <a:avLst/>
          </a:prstGeom>
        </p:spPr>
        <p:txBody>
          <a:bodyPr lIns="0" tIns="0" rIns="0" bIns="0" rtlCol="0" anchor="t">
            <a:spAutoFit/>
          </a:bodyPr>
          <a:lstStyle/>
          <a:p>
            <a:pPr algn="ctr">
              <a:lnSpc>
                <a:spcPts val="5039"/>
              </a:lnSpc>
            </a:pPr>
            <a:r>
              <a:rPr lang="en-US" sz="3599">
                <a:solidFill>
                  <a:srgbClr val="203965"/>
                </a:solidFill>
                <a:latin typeface="Canva Sans Bold"/>
              </a:rPr>
              <a:t>Preview</a:t>
            </a:r>
          </a:p>
        </p:txBody>
      </p:sp>
      <p:sp>
        <p:nvSpPr>
          <p:cNvPr id="13" name="TextBox 13"/>
          <p:cNvSpPr txBox="1"/>
          <p:nvPr/>
        </p:nvSpPr>
        <p:spPr>
          <a:xfrm>
            <a:off x="700785" y="8768282"/>
            <a:ext cx="545544" cy="323214"/>
          </a:xfrm>
          <a:prstGeom prst="rect">
            <a:avLst/>
          </a:prstGeom>
        </p:spPr>
        <p:txBody>
          <a:bodyPr lIns="0" tIns="0" rIns="0" bIns="0" rtlCol="0" anchor="t">
            <a:spAutoFit/>
          </a:bodyPr>
          <a:lstStyle/>
          <a:p>
            <a:pPr algn="ctr">
              <a:lnSpc>
                <a:spcPts val="2660"/>
              </a:lnSpc>
            </a:pPr>
            <a:r>
              <a:rPr lang="en-US" sz="1900">
                <a:solidFill>
                  <a:srgbClr val="203965"/>
                </a:solidFill>
                <a:latin typeface="Canva Sans Bold"/>
              </a:rPr>
              <a:t>User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22837"/>
            <a:ext cx="11034902" cy="1103127"/>
          </a:xfrm>
          <a:prstGeom prst="rect">
            <a:avLst/>
          </a:prstGeom>
          <a:solidFill>
            <a:srgbClr val="B8CE34">
              <a:alpha val="85882"/>
            </a:srgbClr>
          </a:solidFill>
        </p:spPr>
      </p:sp>
      <p:sp>
        <p:nvSpPr>
          <p:cNvPr id="3" name="AutoShape 3"/>
          <p:cNvSpPr/>
          <p:nvPr/>
        </p:nvSpPr>
        <p:spPr>
          <a:xfrm>
            <a:off x="7253098" y="9553367"/>
            <a:ext cx="11034902" cy="733633"/>
          </a:xfrm>
          <a:prstGeom prst="rect">
            <a:avLst/>
          </a:prstGeom>
          <a:solidFill>
            <a:srgbClr val="B8CE34">
              <a:alpha val="85882"/>
            </a:srgbClr>
          </a:solidFill>
        </p:spPr>
      </p:sp>
      <p:pic>
        <p:nvPicPr>
          <p:cNvPr id="4" name="Picture 4"/>
          <p:cNvPicPr>
            <a:picLocks noChangeAspect="1"/>
          </p:cNvPicPr>
          <p:nvPr/>
        </p:nvPicPr>
        <p:blipFill>
          <a:blip r:embed="rId2"/>
          <a:srcRect r="8116"/>
          <a:stretch>
            <a:fillRect/>
          </a:stretch>
        </p:blipFill>
        <p:spPr>
          <a:xfrm>
            <a:off x="0" y="9186551"/>
            <a:ext cx="3627219" cy="1100449"/>
          </a:xfrm>
          <a:prstGeom prst="rect">
            <a:avLst/>
          </a:prstGeom>
        </p:spPr>
      </p:pic>
      <p:pic>
        <p:nvPicPr>
          <p:cNvPr id="5" name="Picture 5"/>
          <p:cNvPicPr>
            <a:picLocks noChangeAspect="1"/>
          </p:cNvPicPr>
          <p:nvPr/>
        </p:nvPicPr>
        <p:blipFill>
          <a:blip r:embed="rId3"/>
          <a:srcRect r="511"/>
          <a:stretch>
            <a:fillRect/>
          </a:stretch>
        </p:blipFill>
        <p:spPr>
          <a:xfrm>
            <a:off x="4361694" y="1286027"/>
            <a:ext cx="10654946" cy="8961036"/>
          </a:xfrm>
          <a:prstGeom prst="rect">
            <a:avLst/>
          </a:prstGeom>
        </p:spPr>
      </p:pic>
      <p:sp>
        <p:nvSpPr>
          <p:cNvPr id="6" name="TextBox 6"/>
          <p:cNvSpPr txBox="1"/>
          <p:nvPr/>
        </p:nvSpPr>
        <p:spPr>
          <a:xfrm>
            <a:off x="1028700" y="314213"/>
            <a:ext cx="9360626" cy="971814"/>
          </a:xfrm>
          <a:prstGeom prst="rect">
            <a:avLst/>
          </a:prstGeom>
        </p:spPr>
        <p:txBody>
          <a:bodyPr lIns="0" tIns="0" rIns="0" bIns="0" rtlCol="0" anchor="t">
            <a:spAutoFit/>
          </a:bodyPr>
          <a:lstStyle/>
          <a:p>
            <a:pPr algn="ctr">
              <a:lnSpc>
                <a:spcPts val="7931"/>
              </a:lnSpc>
            </a:pPr>
            <a:r>
              <a:rPr lang="en-US" sz="5665" u="sng">
                <a:solidFill>
                  <a:srgbClr val="294885"/>
                </a:solidFill>
                <a:latin typeface="Canva Sans Bold"/>
              </a:rPr>
              <a:t>Database 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2559</Words>
  <Application>Microsoft Office PowerPoint</Application>
  <PresentationFormat>Custom</PresentationFormat>
  <Paragraphs>299</Paragraphs>
  <Slides>26</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Calibri</vt:lpstr>
      <vt:lpstr>Montserrat Bold</vt:lpstr>
      <vt:lpstr>Montserrat Light Bold</vt:lpstr>
      <vt:lpstr>Canva Sans</vt:lpstr>
      <vt:lpstr>Canva Sans Bold</vt:lpstr>
      <vt:lpstr>Inter</vt:lpstr>
      <vt:lpstr>Quicksand</vt:lpstr>
      <vt:lpstr>Gliker SemiBold</vt:lpstr>
      <vt:lpstr>Quicksand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Bazzar</dc:title>
  <cp:lastModifiedBy>kaushiki.gc123@gmail.com</cp:lastModifiedBy>
  <cp:revision>2</cp:revision>
  <dcterms:created xsi:type="dcterms:W3CDTF">2006-08-16T00:00:00Z</dcterms:created>
  <dcterms:modified xsi:type="dcterms:W3CDTF">2023-03-25T15:26:50Z</dcterms:modified>
  <dc:identifier>DAFc5Ui142g</dc:identifier>
</cp:coreProperties>
</file>